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media/image3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60" r:id="rId4"/>
    <p:sldId id="258" r:id="rId5"/>
    <p:sldId id="263" r:id="rId6"/>
    <p:sldId id="259" r:id="rId7"/>
    <p:sldId id="261" r:id="rId8"/>
    <p:sldId id="264" r:id="rId9"/>
    <p:sldId id="262" r:id="rId10"/>
    <p:sldId id="270" r:id="rId11"/>
    <p:sldId id="266" r:id="rId12"/>
    <p:sldId id="271" r:id="rId13"/>
    <p:sldId id="268" r:id="rId14"/>
    <p:sldId id="272" r:id="rId15"/>
    <p:sldId id="282" r:id="rId16"/>
    <p:sldId id="292" r:id="rId17"/>
    <p:sldId id="274" r:id="rId18"/>
    <p:sldId id="288" r:id="rId19"/>
    <p:sldId id="265" r:id="rId20"/>
    <p:sldId id="289" r:id="rId21"/>
    <p:sldId id="290" r:id="rId22"/>
    <p:sldId id="273" r:id="rId23"/>
    <p:sldId id="293" r:id="rId24"/>
    <p:sldId id="291" r:id="rId25"/>
    <p:sldId id="280" r:id="rId26"/>
    <p:sldId id="283" r:id="rId27"/>
    <p:sldId id="281"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deep Kumar" initials="PK" lastIdx="4" clrIdx="0">
    <p:extLst>
      <p:ext uri="{19B8F6BF-5375-455C-9EA6-DF929625EA0E}">
        <p15:presenceInfo xmlns:p15="http://schemas.microsoft.com/office/powerpoint/2012/main" userId="S::pradeep.kumar@antuit.com::6d22d8b6-6b0f-48e4-88ae-be00223ddb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CAEF"/>
    <a:srgbClr val="2B3439"/>
    <a:srgbClr val="0C2730"/>
    <a:srgbClr val="2E81B7"/>
    <a:srgbClr val="5483AB"/>
    <a:srgbClr val="C0C0C0"/>
    <a:srgbClr val="35A1BE"/>
    <a:srgbClr val="1A78CF"/>
    <a:srgbClr val="099DC2"/>
    <a:srgbClr val="0F9F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48"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18T03:10:59.378" idx="2">
    <p:pos x="4166" y="998"/>
    <p:text>1. Rows with ‘NA’ values: Over 80% of the incomplete rows contain NA values for the variable of interest ChildPoverty. We understand importance of not deleting data hastily since incomplete rows can still be useful for some purposes. However, in this case they are really not worth keeping as most of them have a listed population of 0 and are clearly areas such as parks and small islands with no permanent population. One of them corresponds to the large prison complex on Riker's Island. Doesn't look like we lost too many values! 
2. Removing Spaces: Had to remove whitespaces because the census and mortality table were showing different results otherwise.
3. Making counties unique: Can two states have the same county name? The answer is a resounding, patriotic Yes! So, we merged the name of the county by concatenating it with the state to get unique values. Quick Read: https://en.wikipedia.org/wiki/List_of_the_most_common_U.S._county_names</p:text>
    <p:extLst>
      <p:ext uri="{C676402C-5697-4E1C-873F-D02D1690AC5C}">
        <p15:threadingInfo xmlns:p15="http://schemas.microsoft.com/office/powerpoint/2012/main" timeZoneBias="-330"/>
      </p:ext>
    </p:extLst>
  </p:cm>
  <p:cm authorId="1" dt="2019-09-18T03:21:56.802" idx="3">
    <p:pos x="6614" y="1739"/>
    <p:text>Data Transformation: 3 records in Income and Income per cap were blank, inserted average of income and income per cap values instead of blank fields.
Data Loading: Used a csv file import. No issues encountered even with this size of dataset.</p:text>
    <p:extLst>
      <p:ext uri="{C676402C-5697-4E1C-873F-D02D1690AC5C}">
        <p15:threadingInfo xmlns:p15="http://schemas.microsoft.com/office/powerpoint/2012/main" timeZoneBias="-330"/>
      </p:ext>
    </p:extLst>
  </p:cm>
  <p:cm authorId="1" dt="2019-09-18T03:27:00.640" idx="4">
    <p:pos x="4728" y="2928"/>
    <p:text>Secured file Upload Path : 
1. Understanding secured import feature of MySQL which accepts imports only from Upload folder in Server 8.0 folder. It can be known from the command “SHOW VARIABLES LIKE "secure_file_priv“”
sql_mode=('ONLY_FULL_GROUP_BY','')
2. Function of sql_mode=('ONLY_FULL_GROUP_BY','') which is normal behavior for aggregation function in SQL and the adoption avoids ambiguity on the casual result for non aggregated column result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4A145-EB54-44F7-A264-5D96E6040EB6}" type="datetimeFigureOut">
              <a:rPr lang="en-US" smtClean="0"/>
              <a:t>9/19/2019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97F24-089F-4FD9-8A22-E0E707B75C3D}" type="slidenum">
              <a:rPr lang="en-US" smtClean="0"/>
              <a:t>‹#›</a:t>
            </a:fld>
            <a:endParaRPr lang="en-US"/>
          </a:p>
        </p:txBody>
      </p:sp>
    </p:spTree>
    <p:extLst>
      <p:ext uri="{BB962C8B-B14F-4D97-AF65-F5344CB8AC3E}">
        <p14:creationId xmlns:p14="http://schemas.microsoft.com/office/powerpoint/2010/main" val="421054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23627A-5FBD-4BA9-83EC-388002326A89}" type="datetime1">
              <a:rPr lang="en-US" smtClean="0"/>
              <a:t>9/19/2019</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1392618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46DB08-4876-40E7-81E8-C6CFA088AEFD}" type="datetime1">
              <a:rPr lang="en-US" smtClean="0"/>
              <a:t>9/19/2019</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111135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862C6C-B9B1-4912-BCEB-75BCD985DDD1}" type="datetime1">
              <a:rPr lang="en-US" smtClean="0"/>
              <a:t>9/19/2019</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4130891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11556C-4C58-4CF3-9939-A579F2E3FC41}" type="datetime1">
              <a:rPr lang="en-US" smtClean="0"/>
              <a:t>9/19/2019</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1417266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31DD24-F067-4765-80DF-9A664E215DD0}" type="datetime1">
              <a:rPr lang="en-US" smtClean="0"/>
              <a:t>9/19/2019</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280772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647D10-2D2F-46EB-BB90-8ACFAA505EC5}" type="datetime1">
              <a:rPr lang="en-US" smtClean="0"/>
              <a:t>9/19/2019</a:t>
            </a:fld>
            <a:endParaRPr lang="en-US"/>
          </a:p>
        </p:txBody>
      </p:sp>
      <p:sp>
        <p:nvSpPr>
          <p:cNvPr id="6" name="Footer Placeholder 5"/>
          <p:cNvSpPr>
            <a:spLocks noGrp="1"/>
          </p:cNvSpPr>
          <p:nvPr>
            <p:ph type="ftr" sz="quarter" idx="11"/>
          </p:nvPr>
        </p:nvSpPr>
        <p:spPr/>
        <p:txBody>
          <a:bodyPr/>
          <a:lstStyle/>
          <a:p>
            <a:r>
              <a:rPr lang="en-US"/>
              <a:t>Team Adams</a:t>
            </a:r>
          </a:p>
        </p:txBody>
      </p:sp>
      <p:sp>
        <p:nvSpPr>
          <p:cNvPr id="7" name="Slide Number Placeholder 6"/>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771837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4610E-1F6D-4309-A68B-74AFE14DD2DB}" type="datetime1">
              <a:rPr lang="en-US" smtClean="0"/>
              <a:t>9/19/2019</a:t>
            </a:fld>
            <a:endParaRPr lang="en-US"/>
          </a:p>
        </p:txBody>
      </p:sp>
      <p:sp>
        <p:nvSpPr>
          <p:cNvPr id="8" name="Footer Placeholder 7"/>
          <p:cNvSpPr>
            <a:spLocks noGrp="1"/>
          </p:cNvSpPr>
          <p:nvPr>
            <p:ph type="ftr" sz="quarter" idx="11"/>
          </p:nvPr>
        </p:nvSpPr>
        <p:spPr/>
        <p:txBody>
          <a:bodyPr/>
          <a:lstStyle/>
          <a:p>
            <a:r>
              <a:rPr lang="en-US"/>
              <a:t>Team Adams</a:t>
            </a:r>
          </a:p>
        </p:txBody>
      </p:sp>
      <p:sp>
        <p:nvSpPr>
          <p:cNvPr id="9" name="Slide Number Placeholder 8"/>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17738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0AE1A5-F439-4D0E-AC06-5A83175A3BCF}" type="datetime1">
              <a:rPr lang="en-US" smtClean="0"/>
              <a:t>9/19/2019</a:t>
            </a:fld>
            <a:endParaRPr lang="en-US"/>
          </a:p>
        </p:txBody>
      </p:sp>
      <p:sp>
        <p:nvSpPr>
          <p:cNvPr id="4" name="Footer Placeholder 3"/>
          <p:cNvSpPr>
            <a:spLocks noGrp="1"/>
          </p:cNvSpPr>
          <p:nvPr>
            <p:ph type="ftr" sz="quarter" idx="11"/>
          </p:nvPr>
        </p:nvSpPr>
        <p:spPr/>
        <p:txBody>
          <a:bodyPr/>
          <a:lstStyle/>
          <a:p>
            <a:r>
              <a:rPr lang="en-US"/>
              <a:t>Team Adams</a:t>
            </a:r>
          </a:p>
        </p:txBody>
      </p:sp>
      <p:sp>
        <p:nvSpPr>
          <p:cNvPr id="5" name="Slide Number Placeholder 4"/>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2414277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522D1-565B-46E2-ACEF-F249C4BAB5EF}" type="datetime1">
              <a:rPr lang="en-US" smtClean="0"/>
              <a:t>9/19/2019</a:t>
            </a:fld>
            <a:endParaRPr lang="en-US"/>
          </a:p>
        </p:txBody>
      </p:sp>
      <p:sp>
        <p:nvSpPr>
          <p:cNvPr id="3" name="Footer Placeholder 2"/>
          <p:cNvSpPr>
            <a:spLocks noGrp="1"/>
          </p:cNvSpPr>
          <p:nvPr>
            <p:ph type="ftr" sz="quarter" idx="11"/>
          </p:nvPr>
        </p:nvSpPr>
        <p:spPr/>
        <p:txBody>
          <a:bodyPr/>
          <a:lstStyle/>
          <a:p>
            <a:r>
              <a:rPr lang="en-US"/>
              <a:t>Team Adams</a:t>
            </a:r>
          </a:p>
        </p:txBody>
      </p:sp>
      <p:sp>
        <p:nvSpPr>
          <p:cNvPr id="4" name="Slide Number Placeholder 3"/>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398468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50B313-FD4C-4D50-B3CF-C800862F652E}" type="datetime1">
              <a:rPr lang="en-US" smtClean="0"/>
              <a:t>9/19/2019</a:t>
            </a:fld>
            <a:endParaRPr lang="en-US"/>
          </a:p>
        </p:txBody>
      </p:sp>
      <p:sp>
        <p:nvSpPr>
          <p:cNvPr id="6" name="Footer Placeholder 5"/>
          <p:cNvSpPr>
            <a:spLocks noGrp="1"/>
          </p:cNvSpPr>
          <p:nvPr>
            <p:ph type="ftr" sz="quarter" idx="11"/>
          </p:nvPr>
        </p:nvSpPr>
        <p:spPr/>
        <p:txBody>
          <a:bodyPr/>
          <a:lstStyle/>
          <a:p>
            <a:r>
              <a:rPr lang="en-US"/>
              <a:t>Team Adams</a:t>
            </a:r>
          </a:p>
        </p:txBody>
      </p:sp>
      <p:sp>
        <p:nvSpPr>
          <p:cNvPr id="7" name="Slide Number Placeholder 6"/>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30701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BA334F-22D0-4A31-BF8C-E563A2EE97DD}" type="datetime1">
              <a:rPr lang="en-US" smtClean="0"/>
              <a:t>9/19/2019</a:t>
            </a:fld>
            <a:endParaRPr lang="en-US"/>
          </a:p>
        </p:txBody>
      </p:sp>
      <p:sp>
        <p:nvSpPr>
          <p:cNvPr id="6" name="Footer Placeholder 5"/>
          <p:cNvSpPr>
            <a:spLocks noGrp="1"/>
          </p:cNvSpPr>
          <p:nvPr>
            <p:ph type="ftr" sz="quarter" idx="11"/>
          </p:nvPr>
        </p:nvSpPr>
        <p:spPr/>
        <p:txBody>
          <a:bodyPr/>
          <a:lstStyle/>
          <a:p>
            <a:r>
              <a:rPr lang="en-US"/>
              <a:t>Team Adams</a:t>
            </a:r>
          </a:p>
        </p:txBody>
      </p:sp>
      <p:sp>
        <p:nvSpPr>
          <p:cNvPr id="7" name="Slide Number Placeholder 6"/>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005927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00FFF0-07D5-4079-8A4F-C2BFB93DAE03}" type="datetime1">
              <a:rPr lang="en-US" smtClean="0"/>
              <a:t>9/19/2019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Team Adams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50F191-A296-464F-9F31-10F34ED3DBDE}" type="slidenum">
              <a:rPr lang="en-US" smtClean="0"/>
              <a:t>‹#›</a:t>
            </a:fld>
            <a:endParaRPr lang="en-US"/>
          </a:p>
        </p:txBody>
      </p:sp>
    </p:spTree>
    <p:extLst>
      <p:ext uri="{BB962C8B-B14F-4D97-AF65-F5344CB8AC3E}">
        <p14:creationId xmlns:p14="http://schemas.microsoft.com/office/powerpoint/2010/main" val="970087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vkhMfgOT9Xs" TargetMode="External"/><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6.png"/><Relationship Id="rId12" Type="http://schemas.openxmlformats.org/officeDocument/2006/relationships/image" Target="../media/image18.png"/><Relationship Id="rId2" Type="http://schemas.openxmlformats.org/officeDocument/2006/relationships/image" Target="../media/image13.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image" Target="../media/image10.png"/><Relationship Id="rId5" Type="http://schemas.openxmlformats.org/officeDocument/2006/relationships/image" Target="../media/image9.png"/><Relationship Id="rId15" Type="http://schemas.openxmlformats.org/officeDocument/2006/relationships/image" Target="../media/image21.png"/><Relationship Id="rId10" Type="http://schemas.openxmlformats.org/officeDocument/2006/relationships/image" Target="../media/image17.jpeg"/><Relationship Id="rId4" Type="http://schemas.openxmlformats.org/officeDocument/2006/relationships/image" Target="../media/image14.png"/><Relationship Id="rId9" Type="http://schemas.openxmlformats.org/officeDocument/2006/relationships/image" Target="../media/image16.jpe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ghdx.healthdata.org/us-data" TargetMode="External"/><Relationship Id="rId7" Type="http://schemas.openxmlformats.org/officeDocument/2006/relationships/image" Target="../media/image28.svg"/><Relationship Id="rId12" Type="http://schemas.openxmlformats.org/officeDocument/2006/relationships/comments" Target="../comments/comment1.xml"/><Relationship Id="rId2" Type="http://schemas.openxmlformats.org/officeDocument/2006/relationships/hyperlink" Target="https://factfinder.census.gov/faces/nav/jsf/pages/index.xhtml" TargetMode="Externa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hyperlink" Target="file:///C:\Users\pradeep.kumar\Desktop\Project\troubleshooting.docx" TargetMode="External"/><Relationship Id="rId4" Type="http://schemas.openxmlformats.org/officeDocument/2006/relationships/hyperlink" Target="file:///C:\Users\pradeep.kumar\Desktop\Project\data%20cleaning.docx" TargetMode="External"/><Relationship Id="rId9"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indoor, electronics&#10;&#10;Description automatically generated">
            <a:extLst>
              <a:ext uri="{FF2B5EF4-FFF2-40B4-BE49-F238E27FC236}">
                <a16:creationId xmlns:a16="http://schemas.microsoft.com/office/drawing/2014/main" id="{129CD863-4262-4284-8EA3-AC905D1A9D6B}"/>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rad="127000">
              <a:schemeClr val="accent1">
                <a:alpha val="0"/>
              </a:schemeClr>
            </a:glow>
          </a:effectLst>
        </p:spPr>
      </p:pic>
      <p:sp>
        <p:nvSpPr>
          <p:cNvPr id="6" name="Rectangle 5">
            <a:extLst>
              <a:ext uri="{FF2B5EF4-FFF2-40B4-BE49-F238E27FC236}">
                <a16:creationId xmlns:a16="http://schemas.microsoft.com/office/drawing/2014/main" id="{000F5F61-6D3A-481E-9E2C-4063450A08C3}"/>
              </a:ext>
            </a:extLst>
          </p:cNvPr>
          <p:cNvSpPr/>
          <p:nvPr/>
        </p:nvSpPr>
        <p:spPr>
          <a:xfrm>
            <a:off x="1263277" y="2089531"/>
            <a:ext cx="9665445" cy="923330"/>
          </a:xfrm>
          <a:prstGeom prst="rect">
            <a:avLst/>
          </a:prstGeom>
          <a:solidFill>
            <a:srgbClr val="0E2038">
              <a:alpha val="65000"/>
            </a:srgbClr>
          </a:solidFill>
        </p:spPr>
        <p:txBody>
          <a:bodyPr wrap="square" lIns="91440" tIns="45720" rIns="91440" bIns="45720">
            <a:spAutoFit/>
          </a:bodyPr>
          <a:lstStyle/>
          <a:p>
            <a:pPr algn="ctr"/>
            <a:r>
              <a:rPr lang="en-US" sz="5400" b="0" cap="none" spc="0"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What’s killing Americans?</a:t>
            </a:r>
          </a:p>
        </p:txBody>
      </p:sp>
      <p:sp>
        <p:nvSpPr>
          <p:cNvPr id="7" name="Rectangle 6">
            <a:extLst>
              <a:ext uri="{FF2B5EF4-FFF2-40B4-BE49-F238E27FC236}">
                <a16:creationId xmlns:a16="http://schemas.microsoft.com/office/drawing/2014/main" id="{9A5C402C-C011-45D6-8CD5-313E1775AA44}"/>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8" name="Rectangle 7">
            <a:extLst>
              <a:ext uri="{FF2B5EF4-FFF2-40B4-BE49-F238E27FC236}">
                <a16:creationId xmlns:a16="http://schemas.microsoft.com/office/drawing/2014/main" id="{6B4E74D2-8DC2-4C9D-BB8A-D6F65A97332C}"/>
              </a:ext>
            </a:extLst>
          </p:cNvPr>
          <p:cNvSpPr/>
          <p:nvPr/>
        </p:nvSpPr>
        <p:spPr>
          <a:xfrm>
            <a:off x="3674746" y="3859282"/>
            <a:ext cx="4600134" cy="707886"/>
          </a:xfrm>
          <a:prstGeom prst="rect">
            <a:avLst/>
          </a:prstGeom>
          <a:solidFill>
            <a:srgbClr val="0E2038">
              <a:alpha val="65000"/>
            </a:srgbClr>
          </a:solidFill>
          <a:scene3d>
            <a:camera prst="orthographicFront"/>
            <a:lightRig rig="threePt" dir="t"/>
          </a:scene3d>
          <a:sp3d>
            <a:bevelT/>
          </a:sp3d>
        </p:spPr>
        <p:txBody>
          <a:bodyPr wrap="square" lIns="91440" tIns="45720" rIns="91440" bIns="45720">
            <a:spAutoFit/>
          </a:bodyPr>
          <a:lstStyle/>
          <a:p>
            <a:pPr algn="ctr"/>
            <a:r>
              <a:rPr lang="en-US" sz="4000" b="0" cap="none" spc="0"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Team Adams</a:t>
            </a:r>
          </a:p>
        </p:txBody>
      </p:sp>
      <p:sp>
        <p:nvSpPr>
          <p:cNvPr id="10" name="Rectangle 9">
            <a:extLst>
              <a:ext uri="{FF2B5EF4-FFF2-40B4-BE49-F238E27FC236}">
                <a16:creationId xmlns:a16="http://schemas.microsoft.com/office/drawing/2014/main" id="{905BB111-7436-48C6-A60A-3935CC8366EB}"/>
              </a:ext>
            </a:extLst>
          </p:cNvPr>
          <p:cNvSpPr/>
          <p:nvPr/>
        </p:nvSpPr>
        <p:spPr>
          <a:xfrm>
            <a:off x="2915090" y="3250268"/>
            <a:ext cx="6119446" cy="461665"/>
          </a:xfrm>
          <a:prstGeom prst="rect">
            <a:avLst/>
          </a:prstGeom>
          <a:solidFill>
            <a:srgbClr val="0E2038">
              <a:alpha val="65000"/>
            </a:srgbClr>
          </a:solidFill>
        </p:spPr>
        <p:txBody>
          <a:bodyPr wrap="square" lIns="91440" tIns="45720" rIns="91440" bIns="45720">
            <a:spAutoFit/>
          </a:bodyPr>
          <a:lstStyle/>
          <a:p>
            <a:pPr algn="ctr"/>
            <a:r>
              <a:rPr lang="en-US" sz="2400"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Data Understanding and Preparation</a:t>
            </a:r>
          </a:p>
        </p:txBody>
      </p:sp>
      <p:sp>
        <p:nvSpPr>
          <p:cNvPr id="11" name="Rectangle 10">
            <a:extLst>
              <a:ext uri="{FF2B5EF4-FFF2-40B4-BE49-F238E27FC236}">
                <a16:creationId xmlns:a16="http://schemas.microsoft.com/office/drawing/2014/main" id="{27E66CF6-3562-446D-9C90-FA57036DD9F6}"/>
              </a:ext>
            </a:extLst>
          </p:cNvPr>
          <p:cNvSpPr/>
          <p:nvPr/>
        </p:nvSpPr>
        <p:spPr>
          <a:xfrm>
            <a:off x="460713" y="4872201"/>
            <a:ext cx="4280099" cy="1754326"/>
          </a:xfrm>
          <a:prstGeom prst="rect">
            <a:avLst/>
          </a:prstGeom>
        </p:spPr>
        <p:txBody>
          <a:bodyPr wrap="square">
            <a:spAutoFit/>
          </a:bodyPr>
          <a:lstStyle/>
          <a:p>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Team Members: </a:t>
            </a:r>
            <a:b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br>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
            </a:r>
            <a:b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br>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Harsh Solanki</a:t>
            </a:r>
          </a:p>
          <a:p>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Pradeep Kumar M</a:t>
            </a:r>
          </a:p>
          <a:p>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Priyanka Priya</a:t>
            </a:r>
          </a:p>
          <a:p>
            <a:r>
              <a:rPr lang="en-US" dirty="0" smtClean="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Shiva </a:t>
            </a:r>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R</a:t>
            </a:r>
          </a:p>
        </p:txBody>
      </p:sp>
    </p:spTree>
    <p:extLst>
      <p:ext uri="{BB962C8B-B14F-4D97-AF65-F5344CB8AC3E}">
        <p14:creationId xmlns:p14="http://schemas.microsoft.com/office/powerpoint/2010/main" val="3099481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pic>
        <p:nvPicPr>
          <p:cNvPr id="7" name="Picture 6" descr="A screen shot of a monitor&#10;&#10;Description automatically generated">
            <a:extLst>
              <a:ext uri="{FF2B5EF4-FFF2-40B4-BE49-F238E27FC236}">
                <a16:creationId xmlns:a16="http://schemas.microsoft.com/office/drawing/2014/main" id="{198D4F53-6CF4-4E2A-8BDC-AF27E2493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D1BA32DE-E75F-4615-85FE-7FC424ED96C8}"/>
              </a:ext>
            </a:extLst>
          </p:cNvPr>
          <p:cNvSpPr txBox="1"/>
          <p:nvPr/>
        </p:nvSpPr>
        <p:spPr>
          <a:xfrm>
            <a:off x="124265" y="2367171"/>
            <a:ext cx="11943470" cy="2123658"/>
          </a:xfrm>
          <a:prstGeom prst="rect">
            <a:avLst/>
          </a:prstGeom>
          <a:solidFill>
            <a:srgbClr val="5483AB">
              <a:alpha val="36000"/>
            </a:srgbClr>
          </a:solidFill>
          <a:ln>
            <a:solidFill>
              <a:srgbClr val="35A1BE"/>
            </a:solidFill>
          </a:ln>
          <a:effectLst>
            <a:glow rad="139700">
              <a:schemeClr val="accent3">
                <a:satMod val="175000"/>
                <a:alpha val="40000"/>
              </a:schemeClr>
            </a:glow>
          </a:effectLst>
        </p:spPr>
        <p:txBody>
          <a:bodyPr wrap="square" rtlCol="0">
            <a:spAutoFit/>
          </a:bodyPr>
          <a:lstStyle/>
          <a:p>
            <a:pPr algn="ctr"/>
            <a:endParaRPr lang="en-US" sz="4400" b="1" dirty="0">
              <a:solidFill>
                <a:schemeClr val="bg2"/>
              </a:solidFill>
              <a:latin typeface="Century Gothic" panose="020B0502020202020204" pitchFamily="34" charset="0"/>
            </a:endParaRPr>
          </a:p>
          <a:p>
            <a:pPr algn="ctr"/>
            <a:r>
              <a:rPr lang="en-US" sz="4400" b="1" dirty="0">
                <a:solidFill>
                  <a:schemeClr val="bg2"/>
                </a:solidFill>
                <a:latin typeface="Century Gothic" panose="020B0502020202020204" pitchFamily="34" charset="0"/>
              </a:rPr>
              <a:t>Analysis with SQL Queries</a:t>
            </a:r>
          </a:p>
          <a:p>
            <a:pPr algn="ctr"/>
            <a:endParaRPr lang="en-US" sz="4400" b="1"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161423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6E960-7D20-4642-9967-5ADEF45B31A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43962" y="309750"/>
            <a:ext cx="548556" cy="548556"/>
          </a:xfrm>
          <a:prstGeom prst="rect">
            <a:avLst/>
          </a:prstGeom>
        </p:spPr>
      </p:pic>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a:latin typeface="Century Gothic" panose="020B0502020202020204" pitchFamily="34" charset="0"/>
              </a:rPr>
              <a:t>Team Adams</a:t>
            </a:r>
            <a:endParaRPr lang="en-US" dirty="0">
              <a:latin typeface="Century Gothic" panose="020B0502020202020204" pitchFamily="34" charset="0"/>
            </a:endParaRPr>
          </a:p>
        </p:txBody>
      </p:sp>
      <p:pic>
        <p:nvPicPr>
          <p:cNvPr id="19" name="Picture 18" descr="A screenshot of a social media post&#10;&#10;Description automatically generated">
            <a:extLst>
              <a:ext uri="{FF2B5EF4-FFF2-40B4-BE49-F238E27FC236}">
                <a16:creationId xmlns:a16="http://schemas.microsoft.com/office/drawing/2014/main" id="{921176BA-9EF5-493C-9197-6944B808BAB5}"/>
              </a:ext>
            </a:extLst>
          </p:cNvPr>
          <p:cNvPicPr>
            <a:picLocks noChangeAspect="1"/>
          </p:cNvPicPr>
          <p:nvPr/>
        </p:nvPicPr>
        <p:blipFill rotWithShape="1">
          <a:blip r:embed="rId3">
            <a:extLst>
              <a:ext uri="{28A0092B-C50C-407E-A947-70E740481C1C}">
                <a14:useLocalDpi xmlns:a14="http://schemas.microsoft.com/office/drawing/2010/main" val="0"/>
              </a:ext>
            </a:extLst>
          </a:blip>
          <a:srcRect r="38207" b="1873"/>
          <a:stretch/>
        </p:blipFill>
        <p:spPr>
          <a:xfrm>
            <a:off x="348520" y="1955009"/>
            <a:ext cx="6508427" cy="4537866"/>
          </a:xfrm>
          <a:prstGeom prst="rect">
            <a:avLst/>
          </a:prstGeom>
        </p:spPr>
      </p:pic>
      <p:pic>
        <p:nvPicPr>
          <p:cNvPr id="17" name="Picture 16" descr="A large room&#10;&#10;Description automatically generated">
            <a:extLst>
              <a:ext uri="{FF2B5EF4-FFF2-40B4-BE49-F238E27FC236}">
                <a16:creationId xmlns:a16="http://schemas.microsoft.com/office/drawing/2014/main" id="{B0E9FD19-A3E8-447B-8104-320235EB5165}"/>
              </a:ext>
            </a:extLst>
          </p:cNvPr>
          <p:cNvPicPr>
            <a:picLocks noChangeAspect="1"/>
          </p:cNvPicPr>
          <p:nvPr/>
        </p:nvPicPr>
        <p:blipFill rotWithShape="1">
          <a:blip r:embed="rId4">
            <a:extLst>
              <a:ext uri="{28A0092B-C50C-407E-A947-70E740481C1C}">
                <a14:useLocalDpi xmlns:a14="http://schemas.microsoft.com/office/drawing/2010/main" val="0"/>
              </a:ext>
            </a:extLst>
          </a:blip>
          <a:srcRect t="5134" r="8037" b="58659"/>
          <a:stretch/>
        </p:blipFill>
        <p:spPr>
          <a:xfrm>
            <a:off x="5108876" y="4715827"/>
            <a:ext cx="5975962" cy="1006786"/>
          </a:xfrm>
          <a:prstGeom prst="rect">
            <a:avLst/>
          </a:prstGeom>
        </p:spPr>
      </p:pic>
      <p:sp>
        <p:nvSpPr>
          <p:cNvPr id="29" name="Rectangle 28">
            <a:extLst>
              <a:ext uri="{FF2B5EF4-FFF2-40B4-BE49-F238E27FC236}">
                <a16:creationId xmlns:a16="http://schemas.microsoft.com/office/drawing/2014/main" id="{E38ED4A3-C824-46B3-938A-FBA7C1BAB3AF}"/>
              </a:ext>
            </a:extLst>
          </p:cNvPr>
          <p:cNvSpPr/>
          <p:nvPr/>
        </p:nvSpPr>
        <p:spPr>
          <a:xfrm>
            <a:off x="346912" y="971714"/>
            <a:ext cx="5608286" cy="830997"/>
          </a:xfrm>
          <a:prstGeom prst="rect">
            <a:avLst/>
          </a:prstGeom>
        </p:spPr>
        <p:txBody>
          <a:bodyPr wrap="square">
            <a:spAutoFit/>
          </a:bodyPr>
          <a:lstStyle/>
          <a:p>
            <a:r>
              <a:rPr lang="en-US" sz="1200" i="1" dirty="0">
                <a:latin typeface="Century Gothic" panose="020B0502020202020204" pitchFamily="34" charset="0"/>
              </a:rPr>
              <a:t>In 2017, Oglala Lakota County records the highest deaths due to Diabetes(across USA) having the least per capita income(across South Dakota) with half the population under poverty and majority working for public sector  </a:t>
            </a:r>
            <a:endParaRPr lang="en-US" sz="1200" i="1" dirty="0"/>
          </a:p>
        </p:txBody>
      </p:sp>
      <p:sp>
        <p:nvSpPr>
          <p:cNvPr id="31" name="Rectangle 30">
            <a:extLst>
              <a:ext uri="{FF2B5EF4-FFF2-40B4-BE49-F238E27FC236}">
                <a16:creationId xmlns:a16="http://schemas.microsoft.com/office/drawing/2014/main" id="{EF426BA1-33C8-4E6C-BA73-A1FF6D075B8E}"/>
              </a:ext>
            </a:extLst>
          </p:cNvPr>
          <p:cNvSpPr/>
          <p:nvPr/>
        </p:nvSpPr>
        <p:spPr>
          <a:xfrm>
            <a:off x="346912" y="365125"/>
            <a:ext cx="6853158" cy="454292"/>
          </a:xfrm>
          <a:prstGeom prst="rect">
            <a:avLst/>
          </a:prstGeom>
        </p:spPr>
        <p:txBody>
          <a:bodyPr wrap="none">
            <a:spAutoFit/>
          </a:bodyPr>
          <a:lstStyle/>
          <a:p>
            <a:pPr>
              <a:lnSpc>
                <a:spcPct val="150000"/>
              </a:lnSpc>
            </a:pPr>
            <a:r>
              <a:rPr lang="en-US" b="1" dirty="0">
                <a:latin typeface="Century Gothic" panose="020B0502020202020204" pitchFamily="34" charset="0"/>
              </a:rPr>
              <a:t>Public Jobs curse Oglala Lakota with Poverty and Diabetes! </a:t>
            </a:r>
          </a:p>
        </p:txBody>
      </p:sp>
      <p:sp>
        <p:nvSpPr>
          <p:cNvPr id="5" name="TextBox 4">
            <a:extLst>
              <a:ext uri="{FF2B5EF4-FFF2-40B4-BE49-F238E27FC236}">
                <a16:creationId xmlns:a16="http://schemas.microsoft.com/office/drawing/2014/main" id="{13BFCA86-05ED-45AF-B614-29139D5284C3}"/>
              </a:ext>
            </a:extLst>
          </p:cNvPr>
          <p:cNvSpPr txBox="1"/>
          <p:nvPr/>
        </p:nvSpPr>
        <p:spPr>
          <a:xfrm>
            <a:off x="10486500" y="420415"/>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Query-1</a:t>
            </a:r>
          </a:p>
        </p:txBody>
      </p:sp>
      <p:pic>
        <p:nvPicPr>
          <p:cNvPr id="14" name="Picture 13" descr="A close up of a map&#10;&#10;Description automatically generated">
            <a:extLst>
              <a:ext uri="{FF2B5EF4-FFF2-40B4-BE49-F238E27FC236}">
                <a16:creationId xmlns:a16="http://schemas.microsoft.com/office/drawing/2014/main" id="{14F2609F-3467-4614-BA70-C90B16D7F09E}"/>
              </a:ext>
            </a:extLst>
          </p:cNvPr>
          <p:cNvPicPr>
            <a:picLocks noChangeAspect="1"/>
          </p:cNvPicPr>
          <p:nvPr/>
        </p:nvPicPr>
        <p:blipFill rotWithShape="1">
          <a:blip r:embed="rId5">
            <a:extLst>
              <a:ext uri="{28A0092B-C50C-407E-A947-70E740481C1C}">
                <a14:useLocalDpi xmlns:a14="http://schemas.microsoft.com/office/drawing/2010/main" val="0"/>
              </a:ext>
            </a:extLst>
          </a:blip>
          <a:srcRect t="6112" r="14206" b="15658"/>
          <a:stretch/>
        </p:blipFill>
        <p:spPr>
          <a:xfrm>
            <a:off x="6143801" y="939300"/>
            <a:ext cx="5975962" cy="3006265"/>
          </a:xfrm>
          <a:prstGeom prst="rect">
            <a:avLst/>
          </a:prstGeom>
        </p:spPr>
      </p:pic>
      <p:pic>
        <p:nvPicPr>
          <p:cNvPr id="7" name="Picture 6" descr="A close up of a map&#10;&#10;Description automatically generated">
            <a:extLst>
              <a:ext uri="{FF2B5EF4-FFF2-40B4-BE49-F238E27FC236}">
                <a16:creationId xmlns:a16="http://schemas.microsoft.com/office/drawing/2014/main" id="{223ACFAF-C780-4155-97D2-195A09E59321}"/>
              </a:ext>
            </a:extLst>
          </p:cNvPr>
          <p:cNvPicPr>
            <a:picLocks noChangeAspect="1"/>
          </p:cNvPicPr>
          <p:nvPr/>
        </p:nvPicPr>
        <p:blipFill rotWithShape="1">
          <a:blip r:embed="rId5">
            <a:extLst>
              <a:ext uri="{28A0092B-C50C-407E-A947-70E740481C1C}">
                <a14:useLocalDpi xmlns:a14="http://schemas.microsoft.com/office/drawing/2010/main" val="0"/>
              </a:ext>
            </a:extLst>
          </a:blip>
          <a:srcRect l="85713" t="688" r="-130" b="-25151"/>
          <a:stretch/>
        </p:blipFill>
        <p:spPr>
          <a:xfrm>
            <a:off x="11084838" y="2442432"/>
            <a:ext cx="1034925" cy="5243738"/>
          </a:xfrm>
          <a:prstGeom prst="rect">
            <a:avLst/>
          </a:prstGeom>
        </p:spPr>
      </p:pic>
    </p:spTree>
    <p:extLst>
      <p:ext uri="{BB962C8B-B14F-4D97-AF65-F5344CB8AC3E}">
        <p14:creationId xmlns:p14="http://schemas.microsoft.com/office/powerpoint/2010/main" val="361374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88D0B2-902A-451D-9952-F6804132B157}"/>
              </a:ext>
            </a:extLst>
          </p:cNvPr>
          <p:cNvPicPr>
            <a:picLocks noChangeAspect="1"/>
          </p:cNvPicPr>
          <p:nvPr/>
        </p:nvPicPr>
        <p:blipFill rotWithShape="1">
          <a:blip r:embed="rId2">
            <a:extLst>
              <a:ext uri="{28A0092B-C50C-407E-A947-70E740481C1C}">
                <a14:useLocalDpi xmlns:a14="http://schemas.microsoft.com/office/drawing/2010/main" val="0"/>
              </a:ext>
            </a:extLst>
          </a:blip>
          <a:srcRect t="13790"/>
          <a:stretch/>
        </p:blipFill>
        <p:spPr>
          <a:xfrm>
            <a:off x="4114800" y="1551721"/>
            <a:ext cx="7935073" cy="4076309"/>
          </a:xfrm>
          <a:prstGeom prst="rect">
            <a:avLst/>
          </a:prstGeom>
        </p:spPr>
      </p:pic>
      <p:pic>
        <p:nvPicPr>
          <p:cNvPr id="5" name="Picture 4">
            <a:extLst>
              <a:ext uri="{FF2B5EF4-FFF2-40B4-BE49-F238E27FC236}">
                <a16:creationId xmlns:a16="http://schemas.microsoft.com/office/drawing/2014/main" id="{CC17D2DE-CED6-47BE-93AC-FAC0F111993D}"/>
              </a:ext>
            </a:extLst>
          </p:cNvPr>
          <p:cNvPicPr>
            <a:picLocks noChangeAspect="1"/>
          </p:cNvPicPr>
          <p:nvPr/>
        </p:nvPicPr>
        <p:blipFill>
          <a:blip r:embed="rId3"/>
          <a:stretch>
            <a:fillRect/>
          </a:stretch>
        </p:blipFill>
        <p:spPr>
          <a:xfrm>
            <a:off x="493395" y="1742708"/>
            <a:ext cx="4374027" cy="4273917"/>
          </a:xfrm>
          <a:prstGeom prst="rect">
            <a:avLst/>
          </a:prstGeom>
        </p:spPr>
      </p:pic>
      <p:pic>
        <p:nvPicPr>
          <p:cNvPr id="6" name="Picture 5">
            <a:extLst>
              <a:ext uri="{FF2B5EF4-FFF2-40B4-BE49-F238E27FC236}">
                <a16:creationId xmlns:a16="http://schemas.microsoft.com/office/drawing/2014/main" id="{0197B50A-9D81-4463-AFBF-01804129C3F6}"/>
              </a:ext>
            </a:extLst>
          </p:cNvPr>
          <p:cNvPicPr>
            <a:picLocks noChangeAspect="1"/>
          </p:cNvPicPr>
          <p:nvPr/>
        </p:nvPicPr>
        <p:blipFill>
          <a:blip r:embed="rId4"/>
          <a:stretch>
            <a:fillRect/>
          </a:stretch>
        </p:blipFill>
        <p:spPr>
          <a:xfrm>
            <a:off x="493395" y="6016625"/>
            <a:ext cx="4687690" cy="700651"/>
          </a:xfrm>
          <a:prstGeom prst="rect">
            <a:avLst/>
          </a:prstGeom>
        </p:spPr>
      </p:pic>
      <p:pic>
        <p:nvPicPr>
          <p:cNvPr id="7" name="Picture 6">
            <a:extLst>
              <a:ext uri="{FF2B5EF4-FFF2-40B4-BE49-F238E27FC236}">
                <a16:creationId xmlns:a16="http://schemas.microsoft.com/office/drawing/2014/main" id="{7BC3007E-D4E0-4B94-9AFF-9B3CAADB9155}"/>
              </a:ext>
            </a:extLst>
          </p:cNvPr>
          <p:cNvPicPr>
            <a:picLocks noChangeAspect="1"/>
          </p:cNvPicPr>
          <p:nvPr/>
        </p:nvPicPr>
        <p:blipFill>
          <a:blip r:embed="rId5"/>
          <a:stretch>
            <a:fillRect/>
          </a:stretch>
        </p:blipFill>
        <p:spPr>
          <a:xfrm>
            <a:off x="5933707" y="5473943"/>
            <a:ext cx="5703671" cy="1018931"/>
          </a:xfrm>
          <a:prstGeom prst="rect">
            <a:avLst/>
          </a:prstGeom>
        </p:spPr>
      </p:pic>
      <p:sp>
        <p:nvSpPr>
          <p:cNvPr id="8" name="Rectangle 7">
            <a:extLst>
              <a:ext uri="{FF2B5EF4-FFF2-40B4-BE49-F238E27FC236}">
                <a16:creationId xmlns:a16="http://schemas.microsoft.com/office/drawing/2014/main" id="{C5CE4721-CE21-42F8-B0ED-C1085EEC2B03}"/>
              </a:ext>
            </a:extLst>
          </p:cNvPr>
          <p:cNvSpPr/>
          <p:nvPr/>
        </p:nvSpPr>
        <p:spPr>
          <a:xfrm>
            <a:off x="380853" y="874815"/>
            <a:ext cx="6182822" cy="646331"/>
          </a:xfrm>
          <a:prstGeom prst="rect">
            <a:avLst/>
          </a:prstGeom>
        </p:spPr>
        <p:txBody>
          <a:bodyPr wrap="square">
            <a:spAutoFit/>
          </a:bodyPr>
          <a:lstStyle/>
          <a:p>
            <a:r>
              <a:rPr lang="en-US" sz="1200" i="1" dirty="0">
                <a:latin typeface="Century Gothic" panose="020B0502020202020204" pitchFamily="34" charset="0"/>
              </a:rPr>
              <a:t>In 2017, People in Franklin Parish, Louisiana saw the highest cardiovascular deaths. Interesting to note that nearby counties have similar mortality rate. East Carroll Parish, has the least per capita income in the same state </a:t>
            </a:r>
          </a:p>
        </p:txBody>
      </p:sp>
      <p:pic>
        <p:nvPicPr>
          <p:cNvPr id="9" name="Picture 8">
            <a:extLst>
              <a:ext uri="{FF2B5EF4-FFF2-40B4-BE49-F238E27FC236}">
                <a16:creationId xmlns:a16="http://schemas.microsoft.com/office/drawing/2014/main" id="{6FC40763-DA07-4988-B117-2241D1EE122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12" name="TextBox 11">
            <a:extLst>
              <a:ext uri="{FF2B5EF4-FFF2-40B4-BE49-F238E27FC236}">
                <a16:creationId xmlns:a16="http://schemas.microsoft.com/office/drawing/2014/main" id="{5352CA4F-3E74-44D7-9A55-576988C62A8C}"/>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Query-2</a:t>
            </a:r>
          </a:p>
        </p:txBody>
      </p:sp>
      <p:sp>
        <p:nvSpPr>
          <p:cNvPr id="10" name="Rectangle 9">
            <a:extLst>
              <a:ext uri="{FF2B5EF4-FFF2-40B4-BE49-F238E27FC236}">
                <a16:creationId xmlns:a16="http://schemas.microsoft.com/office/drawing/2014/main" id="{05257BB2-601B-4063-A0FE-C6311D4336CE}"/>
              </a:ext>
            </a:extLst>
          </p:cNvPr>
          <p:cNvSpPr/>
          <p:nvPr/>
        </p:nvSpPr>
        <p:spPr>
          <a:xfrm>
            <a:off x="346912" y="365125"/>
            <a:ext cx="5832046" cy="454292"/>
          </a:xfrm>
          <a:prstGeom prst="rect">
            <a:avLst/>
          </a:prstGeom>
        </p:spPr>
        <p:txBody>
          <a:bodyPr wrap="none">
            <a:spAutoFit/>
          </a:bodyPr>
          <a:lstStyle/>
          <a:p>
            <a:pPr>
              <a:lnSpc>
                <a:spcPct val="150000"/>
              </a:lnSpc>
            </a:pPr>
            <a:r>
              <a:rPr lang="en-US" b="1" dirty="0">
                <a:latin typeface="Century Gothic" panose="020B0502020202020204" pitchFamily="34" charset="0"/>
              </a:rPr>
              <a:t>Franklin Parish suffers with Cardiovascular Diseases</a:t>
            </a:r>
          </a:p>
        </p:txBody>
      </p:sp>
      <p:sp>
        <p:nvSpPr>
          <p:cNvPr id="11"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Tree>
    <p:extLst>
      <p:ext uri="{BB962C8B-B14F-4D97-AF65-F5344CB8AC3E}">
        <p14:creationId xmlns:p14="http://schemas.microsoft.com/office/powerpoint/2010/main" val="794392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pic>
        <p:nvPicPr>
          <p:cNvPr id="2" name="Picture 1">
            <a:extLst>
              <a:ext uri="{FF2B5EF4-FFF2-40B4-BE49-F238E27FC236}">
                <a16:creationId xmlns:a16="http://schemas.microsoft.com/office/drawing/2014/main" id="{1DA1F544-FBD0-4DE3-9378-4C343C0E798B}"/>
              </a:ext>
            </a:extLst>
          </p:cNvPr>
          <p:cNvPicPr>
            <a:picLocks noChangeAspect="1"/>
          </p:cNvPicPr>
          <p:nvPr/>
        </p:nvPicPr>
        <p:blipFill>
          <a:blip r:embed="rId2"/>
          <a:stretch>
            <a:fillRect/>
          </a:stretch>
        </p:blipFill>
        <p:spPr>
          <a:xfrm>
            <a:off x="217978" y="2628493"/>
            <a:ext cx="4618672" cy="3675592"/>
          </a:xfrm>
          <a:prstGeom prst="rect">
            <a:avLst/>
          </a:prstGeom>
        </p:spPr>
      </p:pic>
      <p:pic>
        <p:nvPicPr>
          <p:cNvPr id="5" name="Picture 4" descr="A close up of a map&#10;&#10;Description automatically generated">
            <a:extLst>
              <a:ext uri="{FF2B5EF4-FFF2-40B4-BE49-F238E27FC236}">
                <a16:creationId xmlns:a16="http://schemas.microsoft.com/office/drawing/2014/main" id="{196FCAAC-C68A-44A9-A8B1-AA54D7313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650" y="2504607"/>
            <a:ext cx="7355350" cy="3799478"/>
          </a:xfrm>
          <a:prstGeom prst="rect">
            <a:avLst/>
          </a:prstGeom>
        </p:spPr>
      </p:pic>
      <p:pic>
        <p:nvPicPr>
          <p:cNvPr id="6" name="Picture 5">
            <a:extLst>
              <a:ext uri="{FF2B5EF4-FFF2-40B4-BE49-F238E27FC236}">
                <a16:creationId xmlns:a16="http://schemas.microsoft.com/office/drawing/2014/main" id="{707E160D-C607-418F-8236-623494E83B48}"/>
              </a:ext>
            </a:extLst>
          </p:cNvPr>
          <p:cNvPicPr>
            <a:picLocks noChangeAspect="1"/>
          </p:cNvPicPr>
          <p:nvPr/>
        </p:nvPicPr>
        <p:blipFill>
          <a:blip r:embed="rId4"/>
          <a:stretch>
            <a:fillRect/>
          </a:stretch>
        </p:blipFill>
        <p:spPr>
          <a:xfrm>
            <a:off x="6191157" y="1733082"/>
            <a:ext cx="4886325" cy="771525"/>
          </a:xfrm>
          <a:prstGeom prst="rect">
            <a:avLst/>
          </a:prstGeom>
        </p:spPr>
      </p:pic>
      <p:sp>
        <p:nvSpPr>
          <p:cNvPr id="8" name="Rectangle 7">
            <a:extLst>
              <a:ext uri="{FF2B5EF4-FFF2-40B4-BE49-F238E27FC236}">
                <a16:creationId xmlns:a16="http://schemas.microsoft.com/office/drawing/2014/main" id="{0FA83273-C3E6-47AF-9CF2-AB6940A6AA8A}"/>
              </a:ext>
            </a:extLst>
          </p:cNvPr>
          <p:cNvSpPr/>
          <p:nvPr/>
        </p:nvSpPr>
        <p:spPr>
          <a:xfrm>
            <a:off x="368327" y="819417"/>
            <a:ext cx="6182822" cy="646331"/>
          </a:xfrm>
          <a:prstGeom prst="rect">
            <a:avLst/>
          </a:prstGeom>
        </p:spPr>
        <p:txBody>
          <a:bodyPr wrap="square">
            <a:spAutoFit/>
          </a:bodyPr>
          <a:lstStyle/>
          <a:p>
            <a:r>
              <a:rPr lang="en-US" sz="1200" i="1" dirty="0">
                <a:latin typeface="Century Gothic" panose="020B0502020202020204" pitchFamily="34" charset="0"/>
              </a:rPr>
              <a:t>In the year 2017, </a:t>
            </a:r>
            <a:r>
              <a:rPr lang="en-US" sz="1200" b="1" i="1" dirty="0">
                <a:latin typeface="Century Gothic" panose="020B0502020202020204" pitchFamily="34" charset="0"/>
              </a:rPr>
              <a:t>Fallon</a:t>
            </a:r>
            <a:r>
              <a:rPr lang="en-US" sz="1200" i="1" dirty="0">
                <a:latin typeface="Century Gothic" panose="020B0502020202020204" pitchFamily="34" charset="0"/>
              </a:rPr>
              <a:t> from Montana has the greatest number of deaths due to ‘Nutritional deficiencies’ with </a:t>
            </a:r>
            <a:r>
              <a:rPr lang="en-US" sz="1200" b="1" i="1" dirty="0">
                <a:latin typeface="Century Gothic" panose="020B0502020202020204" pitchFamily="34" charset="0"/>
              </a:rPr>
              <a:t>170</a:t>
            </a:r>
            <a:r>
              <a:rPr lang="en-US" sz="1200" i="1" dirty="0">
                <a:latin typeface="Century Gothic" panose="020B0502020202020204" pitchFamily="34" charset="0"/>
              </a:rPr>
              <a:t> people more susceptible to the disease because of poverty </a:t>
            </a:r>
          </a:p>
        </p:txBody>
      </p:sp>
      <p:pic>
        <p:nvPicPr>
          <p:cNvPr id="9" name="Picture 8">
            <a:extLst>
              <a:ext uri="{FF2B5EF4-FFF2-40B4-BE49-F238E27FC236}">
                <a16:creationId xmlns:a16="http://schemas.microsoft.com/office/drawing/2014/main" id="{21AA504B-1ADC-4B00-B235-5AF3646F4C7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10" name="TextBox 9">
            <a:extLst>
              <a:ext uri="{FF2B5EF4-FFF2-40B4-BE49-F238E27FC236}">
                <a16:creationId xmlns:a16="http://schemas.microsoft.com/office/drawing/2014/main" id="{1CC04FB7-6BFE-4115-89A0-9B2600F53A47}"/>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Query-3</a:t>
            </a:r>
          </a:p>
        </p:txBody>
      </p:sp>
      <p:sp>
        <p:nvSpPr>
          <p:cNvPr id="11" name="Rectangle 10">
            <a:extLst>
              <a:ext uri="{FF2B5EF4-FFF2-40B4-BE49-F238E27FC236}">
                <a16:creationId xmlns:a16="http://schemas.microsoft.com/office/drawing/2014/main" id="{B5DB3D1E-14ED-422A-BB4E-D3CDB62FFB06}"/>
              </a:ext>
            </a:extLst>
          </p:cNvPr>
          <p:cNvSpPr/>
          <p:nvPr/>
        </p:nvSpPr>
        <p:spPr>
          <a:xfrm>
            <a:off x="346912" y="365125"/>
            <a:ext cx="4687502" cy="454292"/>
          </a:xfrm>
          <a:prstGeom prst="rect">
            <a:avLst/>
          </a:prstGeom>
        </p:spPr>
        <p:txBody>
          <a:bodyPr wrap="none">
            <a:spAutoFit/>
          </a:bodyPr>
          <a:lstStyle/>
          <a:p>
            <a:pPr>
              <a:lnSpc>
                <a:spcPct val="150000"/>
              </a:lnSpc>
            </a:pPr>
            <a:r>
              <a:rPr lang="en-US" b="1" dirty="0">
                <a:latin typeface="Century Gothic" panose="020B0502020202020204" pitchFamily="34" charset="0"/>
              </a:rPr>
              <a:t>Fallon battles with Nutritional Deficiency </a:t>
            </a:r>
          </a:p>
        </p:txBody>
      </p:sp>
    </p:spTree>
    <p:extLst>
      <p:ext uri="{BB962C8B-B14F-4D97-AF65-F5344CB8AC3E}">
        <p14:creationId xmlns:p14="http://schemas.microsoft.com/office/powerpoint/2010/main" val="2475606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pic>
        <p:nvPicPr>
          <p:cNvPr id="3" name="Picture 2">
            <a:extLst>
              <a:ext uri="{FF2B5EF4-FFF2-40B4-BE49-F238E27FC236}">
                <a16:creationId xmlns:a16="http://schemas.microsoft.com/office/drawing/2014/main" id="{572082F6-C12E-465E-A880-4DC9F28A0B5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5" name="TextBox 4">
            <a:extLst>
              <a:ext uri="{FF2B5EF4-FFF2-40B4-BE49-F238E27FC236}">
                <a16:creationId xmlns:a16="http://schemas.microsoft.com/office/drawing/2014/main" id="{FE88C24F-AD9B-4936-AA66-677F4DB77C73}"/>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Query-4</a:t>
            </a:r>
          </a:p>
        </p:txBody>
      </p:sp>
      <p:pic>
        <p:nvPicPr>
          <p:cNvPr id="6" name="Picture 5" descr="A close up of a map&#10;&#10;Description automatically generated">
            <a:extLst>
              <a:ext uri="{FF2B5EF4-FFF2-40B4-BE49-F238E27FC236}">
                <a16:creationId xmlns:a16="http://schemas.microsoft.com/office/drawing/2014/main" id="{2D639013-D7EB-4E16-9BFA-1551BA202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583" y="2227109"/>
            <a:ext cx="7329900" cy="3981112"/>
          </a:xfrm>
          <a:prstGeom prst="rect">
            <a:avLst/>
          </a:prstGeom>
        </p:spPr>
      </p:pic>
      <p:pic>
        <p:nvPicPr>
          <p:cNvPr id="13" name="Picture 12">
            <a:extLst>
              <a:ext uri="{FF2B5EF4-FFF2-40B4-BE49-F238E27FC236}">
                <a16:creationId xmlns:a16="http://schemas.microsoft.com/office/drawing/2014/main" id="{E29BF19F-52C0-4BAD-A7B2-76862552948A}"/>
              </a:ext>
            </a:extLst>
          </p:cNvPr>
          <p:cNvPicPr>
            <a:picLocks noChangeAspect="1"/>
          </p:cNvPicPr>
          <p:nvPr/>
        </p:nvPicPr>
        <p:blipFill>
          <a:blip r:embed="rId4"/>
          <a:stretch>
            <a:fillRect/>
          </a:stretch>
        </p:blipFill>
        <p:spPr>
          <a:xfrm>
            <a:off x="291517" y="2436489"/>
            <a:ext cx="5715000" cy="3771731"/>
          </a:xfrm>
          <a:prstGeom prst="rect">
            <a:avLst/>
          </a:prstGeom>
        </p:spPr>
      </p:pic>
      <p:pic>
        <p:nvPicPr>
          <p:cNvPr id="14" name="Picture 13">
            <a:extLst>
              <a:ext uri="{FF2B5EF4-FFF2-40B4-BE49-F238E27FC236}">
                <a16:creationId xmlns:a16="http://schemas.microsoft.com/office/drawing/2014/main" id="{B3FC929D-172C-40D0-AF93-A08B96CB7462}"/>
              </a:ext>
            </a:extLst>
          </p:cNvPr>
          <p:cNvPicPr>
            <a:picLocks noChangeAspect="1"/>
          </p:cNvPicPr>
          <p:nvPr/>
        </p:nvPicPr>
        <p:blipFill>
          <a:blip r:embed="rId5"/>
          <a:stretch>
            <a:fillRect/>
          </a:stretch>
        </p:blipFill>
        <p:spPr>
          <a:xfrm>
            <a:off x="7722507" y="1846109"/>
            <a:ext cx="3162300" cy="381000"/>
          </a:xfrm>
          <a:prstGeom prst="rect">
            <a:avLst/>
          </a:prstGeom>
        </p:spPr>
      </p:pic>
      <p:sp>
        <p:nvSpPr>
          <p:cNvPr id="15" name="Rectangle 14">
            <a:extLst>
              <a:ext uri="{FF2B5EF4-FFF2-40B4-BE49-F238E27FC236}">
                <a16:creationId xmlns:a16="http://schemas.microsoft.com/office/drawing/2014/main" id="{4F88887E-2D98-4EB7-A416-093BB0C9B756}"/>
              </a:ext>
            </a:extLst>
          </p:cNvPr>
          <p:cNvSpPr/>
          <p:nvPr/>
        </p:nvSpPr>
        <p:spPr>
          <a:xfrm>
            <a:off x="346912" y="935455"/>
            <a:ext cx="6182822" cy="461665"/>
          </a:xfrm>
          <a:prstGeom prst="rect">
            <a:avLst/>
          </a:prstGeom>
        </p:spPr>
        <p:txBody>
          <a:bodyPr wrap="square">
            <a:spAutoFit/>
          </a:bodyPr>
          <a:lstStyle/>
          <a:p>
            <a:r>
              <a:rPr lang="en-US" sz="1200" i="1" dirty="0">
                <a:latin typeface="Century Gothic" panose="020B0502020202020204" pitchFamily="34" charset="0"/>
              </a:rPr>
              <a:t>Women in Macon, Illinois have seen highest increase in Maternal disorders with around 10.5k women are under poverty</a:t>
            </a:r>
          </a:p>
        </p:txBody>
      </p:sp>
      <p:sp>
        <p:nvSpPr>
          <p:cNvPr id="16" name="Rectangle 15">
            <a:extLst>
              <a:ext uri="{FF2B5EF4-FFF2-40B4-BE49-F238E27FC236}">
                <a16:creationId xmlns:a16="http://schemas.microsoft.com/office/drawing/2014/main" id="{862913DC-9DA5-48ED-85FD-6FE90337BBF9}"/>
              </a:ext>
            </a:extLst>
          </p:cNvPr>
          <p:cNvSpPr/>
          <p:nvPr/>
        </p:nvSpPr>
        <p:spPr>
          <a:xfrm>
            <a:off x="346912" y="365125"/>
            <a:ext cx="6348213" cy="454292"/>
          </a:xfrm>
          <a:prstGeom prst="rect">
            <a:avLst/>
          </a:prstGeom>
        </p:spPr>
        <p:txBody>
          <a:bodyPr wrap="none">
            <a:spAutoFit/>
          </a:bodyPr>
          <a:lstStyle/>
          <a:p>
            <a:pPr>
              <a:lnSpc>
                <a:spcPct val="150000"/>
              </a:lnSpc>
            </a:pPr>
            <a:r>
              <a:rPr lang="en-US" b="1" dirty="0">
                <a:latin typeface="Century Gothic" panose="020B0502020202020204" pitchFamily="34" charset="0"/>
              </a:rPr>
              <a:t>Macon’s women in growing risk with Maternal Disorders</a:t>
            </a:r>
          </a:p>
        </p:txBody>
      </p:sp>
    </p:spTree>
    <p:extLst>
      <p:ext uri="{BB962C8B-B14F-4D97-AF65-F5344CB8AC3E}">
        <p14:creationId xmlns:p14="http://schemas.microsoft.com/office/powerpoint/2010/main" val="3202010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pic>
        <p:nvPicPr>
          <p:cNvPr id="3" name="Picture 2">
            <a:extLst>
              <a:ext uri="{FF2B5EF4-FFF2-40B4-BE49-F238E27FC236}">
                <a16:creationId xmlns:a16="http://schemas.microsoft.com/office/drawing/2014/main" id="{572082F6-C12E-465E-A880-4DC9F28A0B5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5" name="TextBox 4">
            <a:extLst>
              <a:ext uri="{FF2B5EF4-FFF2-40B4-BE49-F238E27FC236}">
                <a16:creationId xmlns:a16="http://schemas.microsoft.com/office/drawing/2014/main" id="{FE88C24F-AD9B-4936-AA66-677F4DB77C73}"/>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Query-5</a:t>
            </a:r>
          </a:p>
        </p:txBody>
      </p:sp>
      <p:pic>
        <p:nvPicPr>
          <p:cNvPr id="7" name="Picture 6" descr="A close up of a map&#10;&#10;Description automatically generated">
            <a:extLst>
              <a:ext uri="{FF2B5EF4-FFF2-40B4-BE49-F238E27FC236}">
                <a16:creationId xmlns:a16="http://schemas.microsoft.com/office/drawing/2014/main" id="{E33FCEB5-F71F-4C1F-9332-2285BE748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76" y="2767697"/>
            <a:ext cx="6646526" cy="3725178"/>
          </a:xfrm>
          <a:prstGeom prst="rect">
            <a:avLst/>
          </a:prstGeom>
        </p:spPr>
      </p:pic>
      <p:pic>
        <p:nvPicPr>
          <p:cNvPr id="9" name="Picture 8">
            <a:extLst>
              <a:ext uri="{FF2B5EF4-FFF2-40B4-BE49-F238E27FC236}">
                <a16:creationId xmlns:a16="http://schemas.microsoft.com/office/drawing/2014/main" id="{7C0EB022-BDAA-4581-8A24-E4CD1985F0C1}"/>
              </a:ext>
            </a:extLst>
          </p:cNvPr>
          <p:cNvPicPr>
            <a:picLocks noChangeAspect="1"/>
          </p:cNvPicPr>
          <p:nvPr/>
        </p:nvPicPr>
        <p:blipFill>
          <a:blip r:embed="rId4"/>
          <a:stretch>
            <a:fillRect/>
          </a:stretch>
        </p:blipFill>
        <p:spPr>
          <a:xfrm>
            <a:off x="5849258" y="1082379"/>
            <a:ext cx="6342742" cy="1808704"/>
          </a:xfrm>
          <a:prstGeom prst="rect">
            <a:avLst/>
          </a:prstGeom>
        </p:spPr>
      </p:pic>
      <p:pic>
        <p:nvPicPr>
          <p:cNvPr id="10" name="Picture 9">
            <a:extLst>
              <a:ext uri="{FF2B5EF4-FFF2-40B4-BE49-F238E27FC236}">
                <a16:creationId xmlns:a16="http://schemas.microsoft.com/office/drawing/2014/main" id="{160FE8CA-996F-4E72-8A1C-8BDA0EA4247D}"/>
              </a:ext>
            </a:extLst>
          </p:cNvPr>
          <p:cNvPicPr>
            <a:picLocks noChangeAspect="1"/>
          </p:cNvPicPr>
          <p:nvPr/>
        </p:nvPicPr>
        <p:blipFill>
          <a:blip r:embed="rId5"/>
          <a:stretch>
            <a:fillRect/>
          </a:stretch>
        </p:blipFill>
        <p:spPr>
          <a:xfrm>
            <a:off x="6932502" y="3169456"/>
            <a:ext cx="2838450" cy="885825"/>
          </a:xfrm>
          <a:prstGeom prst="rect">
            <a:avLst/>
          </a:prstGeom>
        </p:spPr>
      </p:pic>
      <p:sp>
        <p:nvSpPr>
          <p:cNvPr id="11" name="TextBox 10">
            <a:extLst>
              <a:ext uri="{FF2B5EF4-FFF2-40B4-BE49-F238E27FC236}">
                <a16:creationId xmlns:a16="http://schemas.microsoft.com/office/drawing/2014/main" id="{4427AD10-4BA2-4F8C-B69C-D2604DC19B9D}"/>
              </a:ext>
            </a:extLst>
          </p:cNvPr>
          <p:cNvSpPr txBox="1"/>
          <p:nvPr/>
        </p:nvSpPr>
        <p:spPr>
          <a:xfrm>
            <a:off x="346912" y="971714"/>
            <a:ext cx="4528457" cy="461665"/>
          </a:xfrm>
          <a:prstGeom prst="rect">
            <a:avLst/>
          </a:prstGeom>
          <a:noFill/>
        </p:spPr>
        <p:txBody>
          <a:bodyPr wrap="square" rtlCol="0">
            <a:spAutoFit/>
          </a:bodyPr>
          <a:lstStyle/>
          <a:p>
            <a:r>
              <a:rPr lang="en-US" sz="1200" i="1" dirty="0">
                <a:latin typeface="Century Gothic" panose="020B0502020202020204" pitchFamily="34" charset="0"/>
              </a:rPr>
              <a:t>LA from CA is the most welcoming place in USA for opportunity seekers across the globe</a:t>
            </a:r>
          </a:p>
        </p:txBody>
      </p:sp>
      <p:sp>
        <p:nvSpPr>
          <p:cNvPr id="12" name="Rectangle 11">
            <a:extLst>
              <a:ext uri="{FF2B5EF4-FFF2-40B4-BE49-F238E27FC236}">
                <a16:creationId xmlns:a16="http://schemas.microsoft.com/office/drawing/2014/main" id="{96274080-2F9A-43C5-B50F-A191205D8D64}"/>
              </a:ext>
            </a:extLst>
          </p:cNvPr>
          <p:cNvSpPr/>
          <p:nvPr/>
        </p:nvSpPr>
        <p:spPr>
          <a:xfrm>
            <a:off x="346912" y="365125"/>
            <a:ext cx="4115229" cy="507831"/>
          </a:xfrm>
          <a:prstGeom prst="rect">
            <a:avLst/>
          </a:prstGeom>
        </p:spPr>
        <p:txBody>
          <a:bodyPr wrap="none">
            <a:spAutoFit/>
          </a:bodyPr>
          <a:lstStyle/>
          <a:p>
            <a:pPr>
              <a:lnSpc>
                <a:spcPct val="150000"/>
              </a:lnSpc>
            </a:pPr>
            <a:r>
              <a:rPr lang="en-US" b="1" dirty="0">
                <a:latin typeface="Century Gothic" panose="020B0502020202020204" pitchFamily="34" charset="0"/>
              </a:rPr>
              <a:t>Los </a:t>
            </a:r>
            <a:r>
              <a:rPr lang="en-US" b="1" dirty="0" smtClean="0">
                <a:latin typeface="Century Gothic" panose="020B0502020202020204" pitchFamily="34" charset="0"/>
              </a:rPr>
              <a:t>Angeles </a:t>
            </a:r>
            <a:r>
              <a:rPr lang="en-US" b="1" dirty="0">
                <a:latin typeface="Century Gothic" panose="020B0502020202020204" pitchFamily="34" charset="0"/>
              </a:rPr>
              <a:t>embracing Immigrants</a:t>
            </a:r>
          </a:p>
        </p:txBody>
      </p:sp>
    </p:spTree>
    <p:extLst>
      <p:ext uri="{BB962C8B-B14F-4D97-AF65-F5344CB8AC3E}">
        <p14:creationId xmlns:p14="http://schemas.microsoft.com/office/powerpoint/2010/main" val="2236058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6584E870-3282-4C16-A355-F2270C702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487" y="1834700"/>
            <a:ext cx="7982364" cy="4373521"/>
          </a:xfrm>
          <a:prstGeom prst="rect">
            <a:avLst/>
          </a:prstGeom>
        </p:spPr>
      </p:pic>
      <p:sp>
        <p:nvSpPr>
          <p:cNvPr id="4" name="Footer Placeholder 3">
            <a:extLst>
              <a:ext uri="{FF2B5EF4-FFF2-40B4-BE49-F238E27FC236}">
                <a16:creationId xmlns:a16="http://schemas.microsoft.com/office/drawing/2014/main" id="{38498475-6FEA-481A-97A4-46FA4ABB5834}"/>
              </a:ext>
            </a:extLst>
          </p:cNvPr>
          <p:cNvSpPr>
            <a:spLocks noGrp="1"/>
          </p:cNvSpPr>
          <p:nvPr>
            <p:ph type="ftr" sz="quarter" idx="11"/>
          </p:nvPr>
        </p:nvSpPr>
        <p:spPr/>
        <p:txBody>
          <a:bodyPr/>
          <a:lstStyle/>
          <a:p>
            <a:r>
              <a:rPr lang="en-US"/>
              <a:t>Team Adams</a:t>
            </a:r>
          </a:p>
        </p:txBody>
      </p:sp>
      <p:sp>
        <p:nvSpPr>
          <p:cNvPr id="5" name="Footer Placeholder 3">
            <a:extLst>
              <a:ext uri="{FF2B5EF4-FFF2-40B4-BE49-F238E27FC236}">
                <a16:creationId xmlns:a16="http://schemas.microsoft.com/office/drawing/2014/main" id="{0F98E04F-034B-4DE0-8F95-8AE2D4AD7726}"/>
              </a:ext>
            </a:extLst>
          </p:cNvPr>
          <p:cNvSpPr txBox="1">
            <a:spLocks/>
          </p:cNvSpPr>
          <p:nvPr/>
        </p:nvSpPr>
        <p:spPr>
          <a:xfrm>
            <a:off x="0" y="6492875"/>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atin typeface="Century Gothic" panose="020B0502020202020204" pitchFamily="34" charset="0"/>
              </a:rPr>
              <a:t>Team Adams</a:t>
            </a:r>
            <a:endParaRPr lang="en-US" dirty="0">
              <a:latin typeface="Century Gothic" panose="020B0502020202020204" pitchFamily="34" charset="0"/>
            </a:endParaRPr>
          </a:p>
        </p:txBody>
      </p:sp>
      <p:pic>
        <p:nvPicPr>
          <p:cNvPr id="8" name="Picture 7">
            <a:extLst>
              <a:ext uri="{FF2B5EF4-FFF2-40B4-BE49-F238E27FC236}">
                <a16:creationId xmlns:a16="http://schemas.microsoft.com/office/drawing/2014/main" id="{E87BAD98-E7FF-4F7D-9EB3-95E8CD8E24EE}"/>
              </a:ext>
            </a:extLst>
          </p:cNvPr>
          <p:cNvPicPr>
            <a:picLocks noChangeAspect="1"/>
          </p:cNvPicPr>
          <p:nvPr/>
        </p:nvPicPr>
        <p:blipFill>
          <a:blip r:embed="rId3"/>
          <a:stretch>
            <a:fillRect/>
          </a:stretch>
        </p:blipFill>
        <p:spPr>
          <a:xfrm>
            <a:off x="291517" y="2227109"/>
            <a:ext cx="5257800" cy="3981112"/>
          </a:xfrm>
          <a:prstGeom prst="rect">
            <a:avLst/>
          </a:prstGeom>
        </p:spPr>
      </p:pic>
      <p:pic>
        <p:nvPicPr>
          <p:cNvPr id="9" name="Picture 8">
            <a:extLst>
              <a:ext uri="{FF2B5EF4-FFF2-40B4-BE49-F238E27FC236}">
                <a16:creationId xmlns:a16="http://schemas.microsoft.com/office/drawing/2014/main" id="{5BB33DFE-64F1-442A-B307-3675DB559BAF}"/>
              </a:ext>
            </a:extLst>
          </p:cNvPr>
          <p:cNvPicPr>
            <a:picLocks noChangeAspect="1"/>
          </p:cNvPicPr>
          <p:nvPr/>
        </p:nvPicPr>
        <p:blipFill>
          <a:blip r:embed="rId4"/>
          <a:stretch>
            <a:fillRect/>
          </a:stretch>
        </p:blipFill>
        <p:spPr>
          <a:xfrm>
            <a:off x="8153400" y="1187000"/>
            <a:ext cx="2800350" cy="647700"/>
          </a:xfrm>
          <a:prstGeom prst="rect">
            <a:avLst/>
          </a:prstGeom>
        </p:spPr>
      </p:pic>
      <p:sp>
        <p:nvSpPr>
          <p:cNvPr id="10" name="TextBox 9">
            <a:extLst>
              <a:ext uri="{FF2B5EF4-FFF2-40B4-BE49-F238E27FC236}">
                <a16:creationId xmlns:a16="http://schemas.microsoft.com/office/drawing/2014/main" id="{39FB1210-5C8C-44EA-8551-8023FF514B55}"/>
              </a:ext>
            </a:extLst>
          </p:cNvPr>
          <p:cNvSpPr txBox="1"/>
          <p:nvPr/>
        </p:nvSpPr>
        <p:spPr>
          <a:xfrm>
            <a:off x="291517" y="1088381"/>
            <a:ext cx="4528457" cy="461665"/>
          </a:xfrm>
          <a:prstGeom prst="rect">
            <a:avLst/>
          </a:prstGeom>
          <a:noFill/>
        </p:spPr>
        <p:txBody>
          <a:bodyPr wrap="square" rtlCol="0">
            <a:spAutoFit/>
          </a:bodyPr>
          <a:lstStyle/>
          <a:p>
            <a:r>
              <a:rPr lang="en-US" sz="1200" i="1" dirty="0">
                <a:latin typeface="Century Gothic" panose="020B0502020202020204" pitchFamily="34" charset="0"/>
              </a:rPr>
              <a:t>Asian Women in Macon, Illinois are </a:t>
            </a:r>
            <a:r>
              <a:rPr lang="en-US" sz="1200" i="1" dirty="0" smtClean="0">
                <a:latin typeface="Century Gothic" panose="020B0502020202020204" pitchFamily="34" charset="0"/>
              </a:rPr>
              <a:t>recorded </a:t>
            </a:r>
            <a:r>
              <a:rPr lang="en-US" sz="1200" i="1" dirty="0">
                <a:latin typeface="Century Gothic" panose="020B0502020202020204" pitchFamily="34" charset="0"/>
              </a:rPr>
              <a:t>with highest Maternal disorders </a:t>
            </a:r>
          </a:p>
        </p:txBody>
      </p:sp>
      <p:pic>
        <p:nvPicPr>
          <p:cNvPr id="11" name="Picture 10">
            <a:extLst>
              <a:ext uri="{FF2B5EF4-FFF2-40B4-BE49-F238E27FC236}">
                <a16:creationId xmlns:a16="http://schemas.microsoft.com/office/drawing/2014/main" id="{AF204C32-2EA0-4982-9FC3-0DFB3C2E652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12" name="TextBox 11">
            <a:extLst>
              <a:ext uri="{FF2B5EF4-FFF2-40B4-BE49-F238E27FC236}">
                <a16:creationId xmlns:a16="http://schemas.microsoft.com/office/drawing/2014/main" id="{FD3CC67C-EA29-4E5B-93EC-DFE01FA86FFD}"/>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Query-6</a:t>
            </a:r>
          </a:p>
        </p:txBody>
      </p:sp>
      <p:sp>
        <p:nvSpPr>
          <p:cNvPr id="14" name="Rectangle 13">
            <a:extLst>
              <a:ext uri="{FF2B5EF4-FFF2-40B4-BE49-F238E27FC236}">
                <a16:creationId xmlns:a16="http://schemas.microsoft.com/office/drawing/2014/main" id="{1C5F2710-924B-4094-B6E9-6F4E41D649BC}"/>
              </a:ext>
            </a:extLst>
          </p:cNvPr>
          <p:cNvSpPr/>
          <p:nvPr/>
        </p:nvSpPr>
        <p:spPr>
          <a:xfrm>
            <a:off x="346912" y="365125"/>
            <a:ext cx="5771132" cy="454292"/>
          </a:xfrm>
          <a:prstGeom prst="rect">
            <a:avLst/>
          </a:prstGeom>
        </p:spPr>
        <p:txBody>
          <a:bodyPr wrap="none">
            <a:spAutoFit/>
          </a:bodyPr>
          <a:lstStyle/>
          <a:p>
            <a:pPr>
              <a:lnSpc>
                <a:spcPct val="150000"/>
              </a:lnSpc>
            </a:pPr>
            <a:r>
              <a:rPr lang="en-US" b="1" dirty="0">
                <a:latin typeface="Century Gothic" panose="020B0502020202020204" pitchFamily="34" charset="0"/>
              </a:rPr>
              <a:t>Macon’s Asian women suffer the most in maternity</a:t>
            </a:r>
          </a:p>
        </p:txBody>
      </p:sp>
    </p:spTree>
    <p:extLst>
      <p:ext uri="{BB962C8B-B14F-4D97-AF65-F5344CB8AC3E}">
        <p14:creationId xmlns:p14="http://schemas.microsoft.com/office/powerpoint/2010/main" val="91067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10;&#10;Description automatically generated">
            <a:extLst>
              <a:ext uri="{FF2B5EF4-FFF2-40B4-BE49-F238E27FC236}">
                <a16:creationId xmlns:a16="http://schemas.microsoft.com/office/drawing/2014/main" id="{86268679-A332-4735-80A4-75FC57762BF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10" name="TextBox 9">
            <a:extLst>
              <a:ext uri="{FF2B5EF4-FFF2-40B4-BE49-F238E27FC236}">
                <a16:creationId xmlns:a16="http://schemas.microsoft.com/office/drawing/2014/main" id="{D1BA32DE-E75F-4615-85FE-7FC424ED96C8}"/>
              </a:ext>
            </a:extLst>
          </p:cNvPr>
          <p:cNvSpPr txBox="1"/>
          <p:nvPr/>
        </p:nvSpPr>
        <p:spPr>
          <a:xfrm>
            <a:off x="124265" y="2367171"/>
            <a:ext cx="11943470" cy="2123658"/>
          </a:xfrm>
          <a:prstGeom prst="rect">
            <a:avLst/>
          </a:prstGeom>
          <a:solidFill>
            <a:srgbClr val="2E81B7">
              <a:alpha val="50000"/>
            </a:srgbClr>
          </a:solidFill>
          <a:ln>
            <a:solidFill>
              <a:srgbClr val="35A1BE"/>
            </a:solidFill>
          </a:ln>
          <a:effectLst>
            <a:glow rad="139700">
              <a:schemeClr val="accent4">
                <a:satMod val="175000"/>
                <a:alpha val="40000"/>
              </a:schemeClr>
            </a:glow>
          </a:effectLst>
        </p:spPr>
        <p:txBody>
          <a:bodyPr wrap="square" rtlCol="0">
            <a:spAutoFit/>
          </a:bodyPr>
          <a:lstStyle/>
          <a:p>
            <a:pPr algn="ctr"/>
            <a:endParaRPr lang="en-US" sz="4400" b="1" dirty="0">
              <a:solidFill>
                <a:schemeClr val="bg2"/>
              </a:solidFill>
              <a:latin typeface="Century Gothic" panose="020B0502020202020204" pitchFamily="34" charset="0"/>
            </a:endParaRPr>
          </a:p>
          <a:p>
            <a:pPr algn="ctr"/>
            <a:r>
              <a:rPr lang="en-US" sz="4400" b="1" dirty="0">
                <a:solidFill>
                  <a:schemeClr val="bg2"/>
                </a:solidFill>
                <a:latin typeface="Century Gothic" panose="020B0502020202020204" pitchFamily="34" charset="0"/>
              </a:rPr>
              <a:t>Visualization </a:t>
            </a:r>
          </a:p>
          <a:p>
            <a:pPr algn="ctr"/>
            <a:endParaRPr lang="en-US" sz="4400" b="1"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385441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537" y="407227"/>
            <a:ext cx="10515600" cy="791863"/>
          </a:xfrm>
        </p:spPr>
        <p:txBody>
          <a:bodyPr>
            <a:normAutofit/>
          </a:bodyPr>
          <a:lstStyle/>
          <a:p>
            <a:r>
              <a:rPr lang="en-US" sz="2800" b="1" dirty="0">
                <a:latin typeface="Century Gothic" panose="020B0502020202020204" pitchFamily="34" charset="0"/>
              </a:rPr>
              <a:t>Concentration of Child Poverty VS USA Average:</a:t>
            </a:r>
          </a:p>
        </p:txBody>
      </p:sp>
      <p:pic>
        <p:nvPicPr>
          <p:cNvPr id="11" name="Picture 10"/>
          <p:cNvPicPr>
            <a:picLocks noChangeAspect="1"/>
          </p:cNvPicPr>
          <p:nvPr/>
        </p:nvPicPr>
        <p:blipFill>
          <a:blip r:embed="rId2"/>
          <a:stretch>
            <a:fillRect/>
          </a:stretch>
        </p:blipFill>
        <p:spPr>
          <a:xfrm>
            <a:off x="679537" y="1909070"/>
            <a:ext cx="9664157" cy="4569977"/>
          </a:xfrm>
          <a:prstGeom prst="rect">
            <a:avLst/>
          </a:prstGeom>
        </p:spPr>
      </p:pic>
      <p:cxnSp>
        <p:nvCxnSpPr>
          <p:cNvPr id="14" name="Straight Arrow Connector 13"/>
          <p:cNvCxnSpPr>
            <a:cxnSpLocks/>
          </p:cNvCxnSpPr>
          <p:nvPr/>
        </p:nvCxnSpPr>
        <p:spPr>
          <a:xfrm flipV="1">
            <a:off x="4365439" y="3615299"/>
            <a:ext cx="5043669" cy="18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V="1">
            <a:off x="5710335" y="4824883"/>
            <a:ext cx="3923995" cy="4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46708" y="1119981"/>
            <a:ext cx="11406856" cy="861774"/>
          </a:xfrm>
          <a:prstGeom prst="rect">
            <a:avLst/>
          </a:prstGeom>
        </p:spPr>
        <p:txBody>
          <a:bodyPr wrap="square">
            <a:spAutoFit/>
          </a:bodyPr>
          <a:lstStyle/>
          <a:p>
            <a:r>
              <a:rPr lang="en-US" sz="1400" b="1" u="sng" dirty="0">
                <a:latin typeface="Century Gothic" panose="020B0502020202020204" pitchFamily="34" charset="0"/>
              </a:rPr>
              <a:t>State wise:</a:t>
            </a:r>
          </a:p>
          <a:p>
            <a:r>
              <a:rPr lang="en-US" sz="1200" b="1" dirty="0">
                <a:latin typeface="Century Gothic" panose="020B0502020202020204" pitchFamily="34" charset="0"/>
              </a:rPr>
              <a:t>Greatest concern :</a:t>
            </a:r>
            <a:r>
              <a:rPr lang="en-US" sz="1200" dirty="0">
                <a:latin typeface="Century Gothic" panose="020B0502020202020204" pitchFamily="34" charset="0"/>
              </a:rPr>
              <a:t> Mississippi</a:t>
            </a:r>
            <a:br>
              <a:rPr lang="en-US" sz="1200" dirty="0">
                <a:latin typeface="Century Gothic" panose="020B0502020202020204" pitchFamily="34" charset="0"/>
              </a:rPr>
            </a:br>
            <a:r>
              <a:rPr lang="en-US" sz="1200" b="1" dirty="0">
                <a:latin typeface="Century Gothic" panose="020B0502020202020204" pitchFamily="34" charset="0"/>
              </a:rPr>
              <a:t>Least concern:</a:t>
            </a:r>
            <a:r>
              <a:rPr lang="en-US" sz="1200" dirty="0">
                <a:latin typeface="Century Gothic" panose="020B0502020202020204" pitchFamily="34" charset="0"/>
              </a:rPr>
              <a:t> Connecticut. </a:t>
            </a:r>
          </a:p>
          <a:p>
            <a:r>
              <a:rPr lang="en-US" sz="1200" dirty="0">
                <a:latin typeface="Century Gothic" panose="020B0502020202020204" pitchFamily="34" charset="0"/>
              </a:rPr>
              <a:t>Heavily concentrated in the South Dakota and Mississippi. Both possess the largest number of census tracts where child poverty is above average. </a:t>
            </a:r>
          </a:p>
        </p:txBody>
      </p:sp>
      <p:sp>
        <p:nvSpPr>
          <p:cNvPr id="18" name="Rectangle 17"/>
          <p:cNvSpPr/>
          <p:nvPr/>
        </p:nvSpPr>
        <p:spPr>
          <a:xfrm>
            <a:off x="6096000" y="1117207"/>
            <a:ext cx="6096000" cy="677108"/>
          </a:xfrm>
          <a:prstGeom prst="rect">
            <a:avLst/>
          </a:prstGeom>
        </p:spPr>
        <p:txBody>
          <a:bodyPr>
            <a:spAutoFit/>
          </a:bodyPr>
          <a:lstStyle/>
          <a:p>
            <a:r>
              <a:rPr lang="en-US" sz="1400" b="1" u="sng" dirty="0">
                <a:latin typeface="Century Gothic" panose="020B0502020202020204" pitchFamily="34" charset="0"/>
              </a:rPr>
              <a:t>County wise: </a:t>
            </a:r>
          </a:p>
          <a:p>
            <a:r>
              <a:rPr lang="en-US" sz="1200" b="1" dirty="0">
                <a:latin typeface="Century Gothic" panose="020B0502020202020204" pitchFamily="34" charset="0"/>
              </a:rPr>
              <a:t>Greatest concern:</a:t>
            </a:r>
            <a:r>
              <a:rPr lang="en-US" sz="1200" dirty="0">
                <a:latin typeface="Century Gothic" panose="020B0502020202020204" pitchFamily="34" charset="0"/>
              </a:rPr>
              <a:t> East Carroll Parish </a:t>
            </a:r>
          </a:p>
          <a:p>
            <a:r>
              <a:rPr lang="en-US" sz="1200" b="1" dirty="0">
                <a:latin typeface="Century Gothic" panose="020B0502020202020204" pitchFamily="34" charset="0"/>
              </a:rPr>
              <a:t>Least Concern: </a:t>
            </a:r>
            <a:r>
              <a:rPr lang="en-US" sz="1200" dirty="0">
                <a:latin typeface="Century Gothic" panose="020B0502020202020204" pitchFamily="34" charset="0"/>
              </a:rPr>
              <a:t>Mineral County</a:t>
            </a:r>
          </a:p>
        </p:txBody>
      </p:sp>
      <p:sp>
        <p:nvSpPr>
          <p:cNvPr id="19" name="TextBox 18"/>
          <p:cNvSpPr txBox="1"/>
          <p:nvPr/>
        </p:nvSpPr>
        <p:spPr>
          <a:xfrm>
            <a:off x="9409108" y="3338301"/>
            <a:ext cx="1705916" cy="369332"/>
          </a:xfrm>
          <a:prstGeom prst="rect">
            <a:avLst/>
          </a:prstGeom>
          <a:solidFill>
            <a:srgbClr val="47CAEF"/>
          </a:solidFill>
        </p:spPr>
        <p:txBody>
          <a:bodyPr wrap="none" rtlCol="0">
            <a:spAutoFit/>
          </a:bodyPr>
          <a:lstStyle/>
          <a:p>
            <a:r>
              <a:rPr lang="en-US" dirty="0">
                <a:latin typeface="Century Gothic" panose="020B0502020202020204" pitchFamily="34" charset="0"/>
              </a:rPr>
              <a:t>South Dakota</a:t>
            </a:r>
          </a:p>
        </p:txBody>
      </p:sp>
      <p:sp>
        <p:nvSpPr>
          <p:cNvPr id="20" name="Rectangle 19"/>
          <p:cNvSpPr/>
          <p:nvPr/>
        </p:nvSpPr>
        <p:spPr>
          <a:xfrm>
            <a:off x="9634330" y="4602832"/>
            <a:ext cx="1255472" cy="369332"/>
          </a:xfrm>
          <a:prstGeom prst="rect">
            <a:avLst/>
          </a:prstGeom>
          <a:solidFill>
            <a:srgbClr val="47CAEF"/>
          </a:solidFill>
        </p:spPr>
        <p:txBody>
          <a:bodyPr wrap="none">
            <a:spAutoFit/>
          </a:bodyPr>
          <a:lstStyle/>
          <a:p>
            <a:r>
              <a:rPr lang="en-US" dirty="0">
                <a:latin typeface="Century Gothic" panose="020B0502020202020204" pitchFamily="34" charset="0"/>
              </a:rPr>
              <a:t>Mississippi</a:t>
            </a:r>
          </a:p>
        </p:txBody>
      </p:sp>
      <p:sp>
        <p:nvSpPr>
          <p:cNvPr id="12" name="Footer Placeholder 3">
            <a:extLst>
              <a:ext uri="{FF2B5EF4-FFF2-40B4-BE49-F238E27FC236}">
                <a16:creationId xmlns:a16="http://schemas.microsoft.com/office/drawing/2014/main" id="{04461CF1-112F-46E8-BE03-2C78410F83B7}"/>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21" name="TextBox 20">
            <a:extLst>
              <a:ext uri="{FF2B5EF4-FFF2-40B4-BE49-F238E27FC236}">
                <a16:creationId xmlns:a16="http://schemas.microsoft.com/office/drawing/2014/main" id="{2B5AB08E-37DF-4951-A8FE-5078CD8D07CA}"/>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Viz-1</a:t>
            </a:r>
          </a:p>
        </p:txBody>
      </p:sp>
      <p:pic>
        <p:nvPicPr>
          <p:cNvPr id="22" name="Picture 21" descr="A close up of a sign&#10;&#10;Description automatically generated">
            <a:extLst>
              <a:ext uri="{FF2B5EF4-FFF2-40B4-BE49-F238E27FC236}">
                <a16:creationId xmlns:a16="http://schemas.microsoft.com/office/drawing/2014/main" id="{84EF72E3-F21D-43C2-BBAE-F7CEF4D2E4E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spTree>
    <p:extLst>
      <p:ext uri="{BB962C8B-B14F-4D97-AF65-F5344CB8AC3E}">
        <p14:creationId xmlns:p14="http://schemas.microsoft.com/office/powerpoint/2010/main" val="2402147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9537" y="2100156"/>
            <a:ext cx="9777062" cy="4445728"/>
          </a:xfrm>
          <a:prstGeom prst="rect">
            <a:avLst/>
          </a:prstGeom>
        </p:spPr>
      </p:pic>
      <p:sp>
        <p:nvSpPr>
          <p:cNvPr id="5" name="Rectangle 4"/>
          <p:cNvSpPr/>
          <p:nvPr/>
        </p:nvSpPr>
        <p:spPr>
          <a:xfrm>
            <a:off x="669961" y="1495734"/>
            <a:ext cx="10028220" cy="307777"/>
          </a:xfrm>
          <a:prstGeom prst="rect">
            <a:avLst/>
          </a:prstGeom>
        </p:spPr>
        <p:txBody>
          <a:bodyPr wrap="square">
            <a:spAutoFit/>
          </a:bodyPr>
          <a:lstStyle/>
          <a:p>
            <a:r>
              <a:rPr lang="en-US" sz="1400">
                <a:latin typeface="Century Gothic" panose="020B0502020202020204" pitchFamily="34" charset="0"/>
              </a:rPr>
              <a:t>Child Poverty is weakly correlated with the proportion of black residents, showing a positive relationship. </a:t>
            </a:r>
            <a:endParaRPr lang="en-US" sz="1400" dirty="0">
              <a:latin typeface="Century Gothic" panose="020B0502020202020204" pitchFamily="34" charset="0"/>
            </a:endParaRPr>
          </a:p>
        </p:txBody>
      </p:sp>
      <p:sp>
        <p:nvSpPr>
          <p:cNvPr id="6" name="Title 1">
            <a:extLst>
              <a:ext uri="{FF2B5EF4-FFF2-40B4-BE49-F238E27FC236}">
                <a16:creationId xmlns:a16="http://schemas.microsoft.com/office/drawing/2014/main" id="{97F8AF57-F735-4F27-811A-1386DE834FB7}"/>
              </a:ext>
            </a:extLst>
          </p:cNvPr>
          <p:cNvSpPr txBox="1">
            <a:spLocks/>
          </p:cNvSpPr>
          <p:nvPr/>
        </p:nvSpPr>
        <p:spPr>
          <a:xfrm>
            <a:off x="679537" y="407227"/>
            <a:ext cx="10515600" cy="791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Century Gothic" panose="020B0502020202020204" pitchFamily="34" charset="0"/>
              </a:rPr>
              <a:t>Child Poverty VS Black Population Concentration:</a:t>
            </a:r>
          </a:p>
        </p:txBody>
      </p:sp>
      <p:sp>
        <p:nvSpPr>
          <p:cNvPr id="8" name="Footer Placeholder 3">
            <a:extLst>
              <a:ext uri="{FF2B5EF4-FFF2-40B4-BE49-F238E27FC236}">
                <a16:creationId xmlns:a16="http://schemas.microsoft.com/office/drawing/2014/main" id="{70D0B43C-141A-4B0B-8FA2-B422B03FACE8}"/>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4BDD9D61-A25D-4968-BE3D-048D926A9917}"/>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Viz-2</a:t>
            </a:r>
          </a:p>
        </p:txBody>
      </p:sp>
      <p:pic>
        <p:nvPicPr>
          <p:cNvPr id="14" name="Picture 13" descr="A close up of a sign&#10;&#10;Description automatically generated">
            <a:extLst>
              <a:ext uri="{FF2B5EF4-FFF2-40B4-BE49-F238E27FC236}">
                <a16:creationId xmlns:a16="http://schemas.microsoft.com/office/drawing/2014/main" id="{D9F344F4-00BD-4FFC-AFF5-9C73E269952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spTree>
    <p:extLst>
      <p:ext uri="{BB962C8B-B14F-4D97-AF65-F5344CB8AC3E}">
        <p14:creationId xmlns:p14="http://schemas.microsoft.com/office/powerpoint/2010/main" val="1018314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7034" y="6492875"/>
            <a:ext cx="4114800" cy="365125"/>
          </a:xfrm>
        </p:spPr>
        <p:txBody>
          <a:bodyPr/>
          <a:lstStyle/>
          <a:p>
            <a:pPr algn="l"/>
            <a:r>
              <a:rPr lang="en-US" dirty="0">
                <a:latin typeface="Century Gothic" panose="020B0502020202020204" pitchFamily="34" charset="0"/>
              </a:rPr>
              <a:t>Team Adams</a:t>
            </a:r>
          </a:p>
        </p:txBody>
      </p:sp>
      <p:sp>
        <p:nvSpPr>
          <p:cNvPr id="5" name="TextBox 4">
            <a:extLst>
              <a:ext uri="{FF2B5EF4-FFF2-40B4-BE49-F238E27FC236}">
                <a16:creationId xmlns:a16="http://schemas.microsoft.com/office/drawing/2014/main" id="{01534D6A-6037-47AD-90FB-0D8F1787CFE0}"/>
              </a:ext>
            </a:extLst>
          </p:cNvPr>
          <p:cNvSpPr txBox="1"/>
          <p:nvPr/>
        </p:nvSpPr>
        <p:spPr>
          <a:xfrm>
            <a:off x="647114" y="647114"/>
            <a:ext cx="6372664" cy="584775"/>
          </a:xfrm>
          <a:prstGeom prst="rect">
            <a:avLst/>
          </a:prstGeom>
          <a:noFill/>
        </p:spPr>
        <p:txBody>
          <a:bodyPr wrap="square" rtlCol="0">
            <a:spAutoFit/>
          </a:bodyPr>
          <a:lstStyle/>
          <a:p>
            <a:r>
              <a:rPr lang="en-US" sz="3200" b="1" dirty="0">
                <a:latin typeface="Century Gothic" panose="020B0502020202020204" pitchFamily="34" charset="0"/>
              </a:rPr>
              <a:t>Content</a:t>
            </a:r>
            <a:r>
              <a:rPr lang="en-US" sz="2400" b="1" dirty="0">
                <a:latin typeface="Century Gothic" panose="020B0502020202020204" pitchFamily="34" charset="0"/>
              </a:rPr>
              <a:t> </a:t>
            </a:r>
          </a:p>
        </p:txBody>
      </p:sp>
      <p:sp>
        <p:nvSpPr>
          <p:cNvPr id="6" name="TextBox 5">
            <a:extLst>
              <a:ext uri="{FF2B5EF4-FFF2-40B4-BE49-F238E27FC236}">
                <a16:creationId xmlns:a16="http://schemas.microsoft.com/office/drawing/2014/main" id="{33D4C0C9-5B97-4BFA-A224-24E31E1D240C}"/>
              </a:ext>
            </a:extLst>
          </p:cNvPr>
          <p:cNvSpPr txBox="1"/>
          <p:nvPr/>
        </p:nvSpPr>
        <p:spPr>
          <a:xfrm>
            <a:off x="647114" y="1378634"/>
            <a:ext cx="6949440" cy="37791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Century Gothic" panose="020B0502020202020204" pitchFamily="34" charset="0"/>
              </a:rPr>
              <a:t>Business Need and Introduction to Dataset</a:t>
            </a:r>
          </a:p>
          <a:p>
            <a:pPr marL="285750" indent="-285750">
              <a:lnSpc>
                <a:spcPct val="150000"/>
              </a:lnSpc>
              <a:buFont typeface="Arial" panose="020B0604020202020204" pitchFamily="34" charset="0"/>
              <a:buChar char="•"/>
            </a:pPr>
            <a:r>
              <a:rPr lang="en-US" dirty="0">
                <a:latin typeface="Century Gothic" panose="020B0502020202020204" pitchFamily="34" charset="0"/>
              </a:rPr>
              <a:t>Data Understanding: </a:t>
            </a:r>
            <a:br>
              <a:rPr lang="en-US" dirty="0">
                <a:latin typeface="Century Gothic" panose="020B0502020202020204" pitchFamily="34" charset="0"/>
              </a:rPr>
            </a:br>
            <a:r>
              <a:rPr lang="en-US" dirty="0">
                <a:latin typeface="Century Gothic" panose="020B0502020202020204" pitchFamily="34" charset="0"/>
              </a:rPr>
              <a:t>- Entity Relationship Diagram</a:t>
            </a:r>
            <a:br>
              <a:rPr lang="en-US" dirty="0">
                <a:latin typeface="Century Gothic" panose="020B0502020202020204" pitchFamily="34" charset="0"/>
              </a:rPr>
            </a:br>
            <a:r>
              <a:rPr lang="en-US" dirty="0">
                <a:latin typeface="Century Gothic" panose="020B0502020202020204" pitchFamily="34" charset="0"/>
              </a:rPr>
              <a:t>- Normalization</a:t>
            </a:r>
            <a:br>
              <a:rPr lang="en-US" dirty="0">
                <a:latin typeface="Century Gothic" panose="020B0502020202020204" pitchFamily="34" charset="0"/>
              </a:rPr>
            </a:br>
            <a:r>
              <a:rPr lang="en-US" dirty="0">
                <a:latin typeface="Century Gothic" panose="020B0502020202020204" pitchFamily="34" charset="0"/>
              </a:rPr>
              <a:t>- Uploading Data</a:t>
            </a:r>
          </a:p>
          <a:p>
            <a:pPr marL="285750" indent="-285750">
              <a:lnSpc>
                <a:spcPct val="150000"/>
              </a:lnSpc>
              <a:buFont typeface="Arial" panose="020B0604020202020204" pitchFamily="34" charset="0"/>
              <a:buChar char="•"/>
            </a:pPr>
            <a:r>
              <a:rPr lang="en-US" dirty="0">
                <a:latin typeface="Century Gothic" panose="020B0502020202020204" pitchFamily="34" charset="0"/>
              </a:rPr>
              <a:t>Analysis with SQL Queries</a:t>
            </a:r>
          </a:p>
          <a:p>
            <a:pPr marL="285750" indent="-285750">
              <a:lnSpc>
                <a:spcPct val="150000"/>
              </a:lnSpc>
              <a:buFont typeface="Arial" panose="020B0604020202020204" pitchFamily="34" charset="0"/>
              <a:buChar char="•"/>
            </a:pPr>
            <a:r>
              <a:rPr lang="en-US" dirty="0">
                <a:latin typeface="Century Gothic" panose="020B0502020202020204" pitchFamily="34" charset="0"/>
              </a:rPr>
              <a:t>Visualization </a:t>
            </a:r>
          </a:p>
          <a:p>
            <a:pPr marL="285750" indent="-285750">
              <a:lnSpc>
                <a:spcPct val="150000"/>
              </a:lnSpc>
              <a:buFont typeface="Arial" panose="020B0604020202020204" pitchFamily="34" charset="0"/>
              <a:buChar char="•"/>
            </a:pPr>
            <a:r>
              <a:rPr lang="en-US" dirty="0">
                <a:latin typeface="Century Gothic" panose="020B0502020202020204" pitchFamily="34" charset="0"/>
              </a:rPr>
              <a:t>Recommendations </a:t>
            </a:r>
          </a:p>
          <a:p>
            <a:pPr marL="285750" indent="-285750">
              <a:lnSpc>
                <a:spcPct val="150000"/>
              </a:lnSpc>
              <a:buFont typeface="Arial" panose="020B0604020202020204" pitchFamily="34" charset="0"/>
              <a:buChar char="•"/>
            </a:pPr>
            <a:r>
              <a:rPr lang="en-US" dirty="0">
                <a:latin typeface="Century Gothic" panose="020B0502020202020204" pitchFamily="34" charset="0"/>
              </a:rPr>
              <a:t>Lessons Learned </a:t>
            </a:r>
          </a:p>
        </p:txBody>
      </p:sp>
    </p:spTree>
    <p:extLst>
      <p:ext uri="{BB962C8B-B14F-4D97-AF65-F5344CB8AC3E}">
        <p14:creationId xmlns:p14="http://schemas.microsoft.com/office/powerpoint/2010/main" val="3738586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9537" y="1195893"/>
            <a:ext cx="9519137" cy="525488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838906031"/>
              </p:ext>
            </p:extLst>
          </p:nvPr>
        </p:nvGraphicFramePr>
        <p:xfrm>
          <a:off x="8858366" y="3294845"/>
          <a:ext cx="2967136" cy="2926080"/>
        </p:xfrm>
        <a:graphic>
          <a:graphicData uri="http://schemas.openxmlformats.org/drawingml/2006/table">
            <a:tbl>
              <a:tblPr/>
              <a:tblGrid>
                <a:gridCol w="2967136">
                  <a:extLst>
                    <a:ext uri="{9D8B030D-6E8A-4147-A177-3AD203B41FA5}">
                      <a16:colId xmlns:a16="http://schemas.microsoft.com/office/drawing/2014/main" val="2929248142"/>
                    </a:ext>
                  </a:extLst>
                </a:gridCol>
              </a:tblGrid>
              <a:tr h="0">
                <a:tc>
                  <a:txBody>
                    <a:bodyPr/>
                    <a:lstStyle/>
                    <a:p>
                      <a:r>
                        <a:rPr lang="en-US" sz="1100" dirty="0">
                          <a:latin typeface="Century Gothic" panose="020B0502020202020204" pitchFamily="34" charset="0"/>
                        </a:rPr>
                        <a:t>Neoplasms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3388893378"/>
                  </a:ext>
                </a:extLst>
              </a:tr>
              <a:tr h="0">
                <a:tc>
                  <a:txBody>
                    <a:bodyPr/>
                    <a:lstStyle/>
                    <a:p>
                      <a:r>
                        <a:rPr lang="en-US" sz="1100" dirty="0">
                          <a:latin typeface="Century Gothic" panose="020B0502020202020204" pitchFamily="34" charset="0"/>
                        </a:rPr>
                        <a:t>Neurological disorders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4278681325"/>
                  </a:ext>
                </a:extLst>
              </a:tr>
              <a:tr h="0">
                <a:tc>
                  <a:txBody>
                    <a:bodyPr/>
                    <a:lstStyle/>
                    <a:p>
                      <a:r>
                        <a:rPr lang="en-US" sz="1100" dirty="0">
                          <a:latin typeface="Century Gothic" panose="020B0502020202020204" pitchFamily="34" charset="0"/>
                        </a:rPr>
                        <a:t>Chronic respiratory diseases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1068326615"/>
                  </a:ext>
                </a:extLst>
              </a:tr>
              <a:tr h="0">
                <a:tc>
                  <a:txBody>
                    <a:bodyPr/>
                    <a:lstStyle/>
                    <a:p>
                      <a:r>
                        <a:rPr lang="en-US" sz="1100">
                          <a:latin typeface="Century Gothic" panose="020B0502020202020204" pitchFamily="34" charset="0"/>
                        </a:rPr>
                        <a:t>Diabetes, urogenital, blood, and endocrine diseases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3020210031"/>
                  </a:ext>
                </a:extLst>
              </a:tr>
              <a:tr h="0">
                <a:tc>
                  <a:txBody>
                    <a:bodyPr/>
                    <a:lstStyle/>
                    <a:p>
                      <a:r>
                        <a:rPr lang="en-US" sz="1100" dirty="0">
                          <a:latin typeface="Century Gothic" panose="020B0502020202020204" pitchFamily="34" charset="0"/>
                        </a:rPr>
                        <a:t>Diarrhea, lower respiratory, and other common infectious diseases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3641088977"/>
                  </a:ext>
                </a:extLst>
              </a:tr>
              <a:tr h="0">
                <a:tc>
                  <a:txBody>
                    <a:bodyPr/>
                    <a:lstStyle/>
                    <a:p>
                      <a:r>
                        <a:rPr lang="en-US" sz="1100">
                          <a:latin typeface="Century Gothic" panose="020B0502020202020204" pitchFamily="34" charset="0"/>
                        </a:rPr>
                        <a:t>Self-harm and interpersonal violence</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1702840781"/>
                  </a:ext>
                </a:extLst>
              </a:tr>
              <a:tr h="0">
                <a:tc>
                  <a:txBody>
                    <a:bodyPr/>
                    <a:lstStyle/>
                    <a:p>
                      <a:r>
                        <a:rPr lang="en-US" sz="1100">
                          <a:latin typeface="Century Gothic" panose="020B0502020202020204" pitchFamily="34" charset="0"/>
                        </a:rPr>
                        <a:t>Cirrhosis and other chronic liver diseases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2339517337"/>
                  </a:ext>
                </a:extLst>
              </a:tr>
              <a:tr h="0">
                <a:tc>
                  <a:txBody>
                    <a:bodyPr/>
                    <a:lstStyle/>
                    <a:p>
                      <a:r>
                        <a:rPr lang="en-US" sz="1100">
                          <a:latin typeface="Century Gothic" panose="020B0502020202020204" pitchFamily="34" charset="0"/>
                        </a:rPr>
                        <a:t>Mental and substance use disorders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115409122"/>
                  </a:ext>
                </a:extLst>
              </a:tr>
              <a:tr h="0">
                <a:tc>
                  <a:txBody>
                    <a:bodyPr/>
                    <a:lstStyle/>
                    <a:p>
                      <a:r>
                        <a:rPr lang="en-US" sz="1100">
                          <a:latin typeface="Century Gothic" panose="020B0502020202020204" pitchFamily="34" charset="0"/>
                        </a:rPr>
                        <a:t>Nutritional deficiencies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871661355"/>
                  </a:ext>
                </a:extLst>
              </a:tr>
              <a:tr h="0">
                <a:tc>
                  <a:txBody>
                    <a:bodyPr/>
                    <a:lstStyle/>
                    <a:p>
                      <a:r>
                        <a:rPr lang="en-US" sz="1100" dirty="0">
                          <a:latin typeface="Century Gothic" panose="020B0502020202020204" pitchFamily="34" charset="0"/>
                        </a:rPr>
                        <a:t>Neglected tropical diseases and malaria</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637567501"/>
                  </a:ext>
                </a:extLst>
              </a:tr>
            </a:tbl>
          </a:graphicData>
        </a:graphic>
      </p:graphicFrame>
      <p:sp>
        <p:nvSpPr>
          <p:cNvPr id="7" name="Title 1">
            <a:extLst>
              <a:ext uri="{FF2B5EF4-FFF2-40B4-BE49-F238E27FC236}">
                <a16:creationId xmlns:a16="http://schemas.microsoft.com/office/drawing/2014/main" id="{C90E3625-F3B4-4A09-9AB6-7304A5CE7F81}"/>
              </a:ext>
            </a:extLst>
          </p:cNvPr>
          <p:cNvSpPr txBox="1">
            <a:spLocks/>
          </p:cNvSpPr>
          <p:nvPr/>
        </p:nvSpPr>
        <p:spPr>
          <a:xfrm>
            <a:off x="679537" y="407227"/>
            <a:ext cx="10515600" cy="791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Century Gothic" panose="020B0502020202020204" pitchFamily="34" charset="0"/>
              </a:rPr>
              <a:t>What increased the deaths?</a:t>
            </a:r>
          </a:p>
        </p:txBody>
      </p:sp>
      <p:sp>
        <p:nvSpPr>
          <p:cNvPr id="8" name="Footer Placeholder 3">
            <a:extLst>
              <a:ext uri="{FF2B5EF4-FFF2-40B4-BE49-F238E27FC236}">
                <a16:creationId xmlns:a16="http://schemas.microsoft.com/office/drawing/2014/main" id="{2DD678BC-21A0-48AB-8F62-6ED570138F62}"/>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11" name="TextBox 10">
            <a:extLst>
              <a:ext uri="{FF2B5EF4-FFF2-40B4-BE49-F238E27FC236}">
                <a16:creationId xmlns:a16="http://schemas.microsoft.com/office/drawing/2014/main" id="{81C060B2-7161-4D04-BC36-9D5B1DC0F5E6}"/>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Viz-3</a:t>
            </a:r>
          </a:p>
        </p:txBody>
      </p:sp>
      <p:pic>
        <p:nvPicPr>
          <p:cNvPr id="12" name="Picture 11" descr="A close up of a sign&#10;&#10;Description automatically generated">
            <a:extLst>
              <a:ext uri="{FF2B5EF4-FFF2-40B4-BE49-F238E27FC236}">
                <a16:creationId xmlns:a16="http://schemas.microsoft.com/office/drawing/2014/main" id="{C91C1211-0BD2-4CD2-8083-A8F539D9F6C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pic>
        <p:nvPicPr>
          <p:cNvPr id="9" name="Picture 2" descr="Image result for increase symb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5350" y="1926267"/>
            <a:ext cx="1730152" cy="136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802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9537" y="1308295"/>
            <a:ext cx="8773904" cy="514247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505720419"/>
              </p:ext>
            </p:extLst>
          </p:nvPr>
        </p:nvGraphicFramePr>
        <p:xfrm>
          <a:off x="8219007" y="3429000"/>
          <a:ext cx="3293456" cy="3017520"/>
        </p:xfrm>
        <a:graphic>
          <a:graphicData uri="http://schemas.openxmlformats.org/drawingml/2006/table">
            <a:tbl>
              <a:tblPr/>
              <a:tblGrid>
                <a:gridCol w="3293456">
                  <a:extLst>
                    <a:ext uri="{9D8B030D-6E8A-4147-A177-3AD203B41FA5}">
                      <a16:colId xmlns:a16="http://schemas.microsoft.com/office/drawing/2014/main" val="623230636"/>
                    </a:ext>
                  </a:extLst>
                </a:gridCol>
              </a:tblGrid>
              <a:tr h="0">
                <a:tc>
                  <a:txBody>
                    <a:bodyPr/>
                    <a:lstStyle/>
                    <a:p>
                      <a:r>
                        <a:rPr lang="en-US" sz="1100" dirty="0">
                          <a:latin typeface="Century Gothic" panose="020B0502020202020204" pitchFamily="34" charset="0"/>
                        </a:rPr>
                        <a:t>Cardiovascular diseases</a:t>
                      </a:r>
                    </a:p>
                  </a:txBody>
                  <a:tcPr anchor="ctr">
                    <a:lnL>
                      <a:noFill/>
                    </a:lnL>
                    <a:lnR>
                      <a:noFill/>
                    </a:lnR>
                    <a:lnT>
                      <a:noFill/>
                    </a:lnT>
                    <a:lnB>
                      <a:noFill/>
                    </a:lnB>
                    <a:solidFill>
                      <a:srgbClr val="47CAEF"/>
                    </a:solidFill>
                  </a:tcPr>
                </a:tc>
                <a:extLst>
                  <a:ext uri="{0D108BD9-81ED-4DB2-BD59-A6C34878D82A}">
                    <a16:rowId xmlns:a16="http://schemas.microsoft.com/office/drawing/2014/main" val="1607527322"/>
                  </a:ext>
                </a:extLst>
              </a:tr>
              <a:tr h="0">
                <a:tc>
                  <a:txBody>
                    <a:bodyPr/>
                    <a:lstStyle/>
                    <a:p>
                      <a:r>
                        <a:rPr lang="en-US" sz="1100">
                          <a:latin typeface="Century Gothic" panose="020B0502020202020204" pitchFamily="34" charset="0"/>
                        </a:rPr>
                        <a:t>Unintentional injuries</a:t>
                      </a:r>
                    </a:p>
                  </a:txBody>
                  <a:tcPr anchor="ctr">
                    <a:lnL>
                      <a:noFill/>
                    </a:lnL>
                    <a:lnR>
                      <a:noFill/>
                    </a:lnR>
                    <a:lnT>
                      <a:noFill/>
                    </a:lnT>
                    <a:lnB>
                      <a:noFill/>
                    </a:lnB>
                    <a:solidFill>
                      <a:srgbClr val="47CAEF"/>
                    </a:solidFill>
                  </a:tcPr>
                </a:tc>
                <a:extLst>
                  <a:ext uri="{0D108BD9-81ED-4DB2-BD59-A6C34878D82A}">
                    <a16:rowId xmlns:a16="http://schemas.microsoft.com/office/drawing/2014/main" val="3693215627"/>
                  </a:ext>
                </a:extLst>
              </a:tr>
              <a:tr h="0">
                <a:tc>
                  <a:txBody>
                    <a:bodyPr/>
                    <a:lstStyle/>
                    <a:p>
                      <a:r>
                        <a:rPr lang="en-US" sz="1100">
                          <a:latin typeface="Century Gothic" panose="020B0502020202020204" pitchFamily="34" charset="0"/>
                        </a:rPr>
                        <a:t>Transport injuries</a:t>
                      </a:r>
                    </a:p>
                  </a:txBody>
                  <a:tcPr anchor="ctr">
                    <a:lnL>
                      <a:noFill/>
                    </a:lnL>
                    <a:lnR>
                      <a:noFill/>
                    </a:lnR>
                    <a:lnT>
                      <a:noFill/>
                    </a:lnT>
                    <a:lnB>
                      <a:noFill/>
                    </a:lnB>
                    <a:solidFill>
                      <a:srgbClr val="47CAEF"/>
                    </a:solidFill>
                  </a:tcPr>
                </a:tc>
                <a:extLst>
                  <a:ext uri="{0D108BD9-81ED-4DB2-BD59-A6C34878D82A}">
                    <a16:rowId xmlns:a16="http://schemas.microsoft.com/office/drawing/2014/main" val="741043290"/>
                  </a:ext>
                </a:extLst>
              </a:tr>
              <a:tr h="0">
                <a:tc>
                  <a:txBody>
                    <a:bodyPr/>
                    <a:lstStyle/>
                    <a:p>
                      <a:r>
                        <a:rPr lang="en-US" sz="1100">
                          <a:latin typeface="Century Gothic" panose="020B0502020202020204" pitchFamily="34" charset="0"/>
                        </a:rPr>
                        <a:t>Digestive diseases</a:t>
                      </a:r>
                    </a:p>
                  </a:txBody>
                  <a:tcPr anchor="ctr">
                    <a:lnL>
                      <a:noFill/>
                    </a:lnL>
                    <a:lnR>
                      <a:noFill/>
                    </a:lnR>
                    <a:lnT>
                      <a:noFill/>
                    </a:lnT>
                    <a:lnB>
                      <a:noFill/>
                    </a:lnB>
                    <a:solidFill>
                      <a:srgbClr val="47CAEF"/>
                    </a:solidFill>
                  </a:tcPr>
                </a:tc>
                <a:extLst>
                  <a:ext uri="{0D108BD9-81ED-4DB2-BD59-A6C34878D82A}">
                    <a16:rowId xmlns:a16="http://schemas.microsoft.com/office/drawing/2014/main" val="2767296614"/>
                  </a:ext>
                </a:extLst>
              </a:tr>
              <a:tr h="0">
                <a:tc>
                  <a:txBody>
                    <a:bodyPr/>
                    <a:lstStyle/>
                    <a:p>
                      <a:r>
                        <a:rPr lang="en-US" sz="1100">
                          <a:latin typeface="Century Gothic" panose="020B0502020202020204" pitchFamily="34" charset="0"/>
                        </a:rPr>
                        <a:t>Other non-communicable diseases</a:t>
                      </a:r>
                    </a:p>
                  </a:txBody>
                  <a:tcPr anchor="ctr">
                    <a:lnL>
                      <a:noFill/>
                    </a:lnL>
                    <a:lnR>
                      <a:noFill/>
                    </a:lnR>
                    <a:lnT>
                      <a:noFill/>
                    </a:lnT>
                    <a:lnB>
                      <a:noFill/>
                    </a:lnB>
                    <a:solidFill>
                      <a:srgbClr val="47CAEF"/>
                    </a:solidFill>
                  </a:tcPr>
                </a:tc>
                <a:extLst>
                  <a:ext uri="{0D108BD9-81ED-4DB2-BD59-A6C34878D82A}">
                    <a16:rowId xmlns:a16="http://schemas.microsoft.com/office/drawing/2014/main" val="766576965"/>
                  </a:ext>
                </a:extLst>
              </a:tr>
              <a:tr h="0">
                <a:tc>
                  <a:txBody>
                    <a:bodyPr/>
                    <a:lstStyle/>
                    <a:p>
                      <a:r>
                        <a:rPr lang="en-US" sz="1100">
                          <a:latin typeface="Century Gothic" panose="020B0502020202020204" pitchFamily="34" charset="0"/>
                        </a:rPr>
                        <a:t>Neonatal disorders</a:t>
                      </a:r>
                    </a:p>
                  </a:txBody>
                  <a:tcPr anchor="ctr">
                    <a:lnL>
                      <a:noFill/>
                    </a:lnL>
                    <a:lnR>
                      <a:noFill/>
                    </a:lnR>
                    <a:lnT>
                      <a:noFill/>
                    </a:lnT>
                    <a:lnB>
                      <a:noFill/>
                    </a:lnB>
                    <a:solidFill>
                      <a:srgbClr val="47CAEF"/>
                    </a:solidFill>
                  </a:tcPr>
                </a:tc>
                <a:extLst>
                  <a:ext uri="{0D108BD9-81ED-4DB2-BD59-A6C34878D82A}">
                    <a16:rowId xmlns:a16="http://schemas.microsoft.com/office/drawing/2014/main" val="4116300953"/>
                  </a:ext>
                </a:extLst>
              </a:tr>
              <a:tr h="0">
                <a:tc>
                  <a:txBody>
                    <a:bodyPr/>
                    <a:lstStyle/>
                    <a:p>
                      <a:r>
                        <a:rPr lang="en-US" sz="1100">
                          <a:latin typeface="Century Gothic" panose="020B0502020202020204" pitchFamily="34" charset="0"/>
                        </a:rPr>
                        <a:t>Musculoskeletal disorders</a:t>
                      </a:r>
                    </a:p>
                  </a:txBody>
                  <a:tcPr anchor="ctr">
                    <a:lnL>
                      <a:noFill/>
                    </a:lnL>
                    <a:lnR>
                      <a:noFill/>
                    </a:lnR>
                    <a:lnT>
                      <a:noFill/>
                    </a:lnT>
                    <a:lnB>
                      <a:noFill/>
                    </a:lnB>
                    <a:solidFill>
                      <a:srgbClr val="47CAEF"/>
                    </a:solidFill>
                  </a:tcPr>
                </a:tc>
                <a:extLst>
                  <a:ext uri="{0D108BD9-81ED-4DB2-BD59-A6C34878D82A}">
                    <a16:rowId xmlns:a16="http://schemas.microsoft.com/office/drawing/2014/main" val="44316179"/>
                  </a:ext>
                </a:extLst>
              </a:tr>
              <a:tr h="0">
                <a:tc>
                  <a:txBody>
                    <a:bodyPr/>
                    <a:lstStyle/>
                    <a:p>
                      <a:r>
                        <a:rPr lang="en-US" sz="1100">
                          <a:latin typeface="Century Gothic" panose="020B0502020202020204" pitchFamily="34" charset="0"/>
                        </a:rPr>
                        <a:t>HIV/AIDS and tuberculosis</a:t>
                      </a:r>
                    </a:p>
                  </a:txBody>
                  <a:tcPr anchor="ctr">
                    <a:lnL>
                      <a:noFill/>
                    </a:lnL>
                    <a:lnR>
                      <a:noFill/>
                    </a:lnR>
                    <a:lnT>
                      <a:noFill/>
                    </a:lnT>
                    <a:lnB>
                      <a:noFill/>
                    </a:lnB>
                    <a:solidFill>
                      <a:srgbClr val="47CAEF"/>
                    </a:solidFill>
                  </a:tcPr>
                </a:tc>
                <a:extLst>
                  <a:ext uri="{0D108BD9-81ED-4DB2-BD59-A6C34878D82A}">
                    <a16:rowId xmlns:a16="http://schemas.microsoft.com/office/drawing/2014/main" val="127771111"/>
                  </a:ext>
                </a:extLst>
              </a:tr>
              <a:tr h="0">
                <a:tc>
                  <a:txBody>
                    <a:bodyPr/>
                    <a:lstStyle/>
                    <a:p>
                      <a:r>
                        <a:rPr lang="en-US" sz="1100">
                          <a:latin typeface="Century Gothic" panose="020B0502020202020204" pitchFamily="34" charset="0"/>
                        </a:rPr>
                        <a:t>Other communicable, maternal, neonatal, and nutritional diseases</a:t>
                      </a:r>
                    </a:p>
                  </a:txBody>
                  <a:tcPr anchor="ctr">
                    <a:lnL>
                      <a:noFill/>
                    </a:lnL>
                    <a:lnR>
                      <a:noFill/>
                    </a:lnR>
                    <a:lnT>
                      <a:noFill/>
                    </a:lnT>
                    <a:lnB>
                      <a:noFill/>
                    </a:lnB>
                    <a:solidFill>
                      <a:srgbClr val="47CAEF"/>
                    </a:solidFill>
                  </a:tcPr>
                </a:tc>
                <a:extLst>
                  <a:ext uri="{0D108BD9-81ED-4DB2-BD59-A6C34878D82A}">
                    <a16:rowId xmlns:a16="http://schemas.microsoft.com/office/drawing/2014/main" val="3362008984"/>
                  </a:ext>
                </a:extLst>
              </a:tr>
              <a:tr h="0">
                <a:tc>
                  <a:txBody>
                    <a:bodyPr/>
                    <a:lstStyle/>
                    <a:p>
                      <a:r>
                        <a:rPr lang="en-US" sz="1100">
                          <a:latin typeface="Century Gothic" panose="020B0502020202020204" pitchFamily="34" charset="0"/>
                        </a:rPr>
                        <a:t>Maternal disorders</a:t>
                      </a:r>
                    </a:p>
                  </a:txBody>
                  <a:tcPr anchor="ctr">
                    <a:lnL>
                      <a:noFill/>
                    </a:lnL>
                    <a:lnR>
                      <a:noFill/>
                    </a:lnR>
                    <a:lnT>
                      <a:noFill/>
                    </a:lnT>
                    <a:lnB>
                      <a:noFill/>
                    </a:lnB>
                    <a:solidFill>
                      <a:srgbClr val="47CAEF"/>
                    </a:solidFill>
                  </a:tcPr>
                </a:tc>
                <a:extLst>
                  <a:ext uri="{0D108BD9-81ED-4DB2-BD59-A6C34878D82A}">
                    <a16:rowId xmlns:a16="http://schemas.microsoft.com/office/drawing/2014/main" val="76243932"/>
                  </a:ext>
                </a:extLst>
              </a:tr>
              <a:tr h="0">
                <a:tc>
                  <a:txBody>
                    <a:bodyPr/>
                    <a:lstStyle/>
                    <a:p>
                      <a:r>
                        <a:rPr lang="en-US" sz="1100" dirty="0">
                          <a:latin typeface="Century Gothic" panose="020B0502020202020204" pitchFamily="34" charset="0"/>
                        </a:rPr>
                        <a:t>Forces of nature, war, and legal intervention</a:t>
                      </a:r>
                    </a:p>
                  </a:txBody>
                  <a:tcPr anchor="ctr">
                    <a:lnL>
                      <a:noFill/>
                    </a:lnL>
                    <a:lnR>
                      <a:noFill/>
                    </a:lnR>
                    <a:lnT>
                      <a:noFill/>
                    </a:lnT>
                    <a:lnB>
                      <a:noFill/>
                    </a:lnB>
                    <a:solidFill>
                      <a:srgbClr val="47CAEF"/>
                    </a:solidFill>
                  </a:tcPr>
                </a:tc>
                <a:extLst>
                  <a:ext uri="{0D108BD9-81ED-4DB2-BD59-A6C34878D82A}">
                    <a16:rowId xmlns:a16="http://schemas.microsoft.com/office/drawing/2014/main" val="3873046409"/>
                  </a:ext>
                </a:extLst>
              </a:tr>
            </a:tbl>
          </a:graphicData>
        </a:graphic>
      </p:graphicFrame>
      <p:sp>
        <p:nvSpPr>
          <p:cNvPr id="6" name="Title 1">
            <a:extLst>
              <a:ext uri="{FF2B5EF4-FFF2-40B4-BE49-F238E27FC236}">
                <a16:creationId xmlns:a16="http://schemas.microsoft.com/office/drawing/2014/main" id="{4030B2DA-290C-4876-B100-D8BB9A144E6F}"/>
              </a:ext>
            </a:extLst>
          </p:cNvPr>
          <p:cNvSpPr txBox="1">
            <a:spLocks/>
          </p:cNvSpPr>
          <p:nvPr/>
        </p:nvSpPr>
        <p:spPr>
          <a:xfrm>
            <a:off x="679537" y="407227"/>
            <a:ext cx="10515600" cy="791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Century Gothic" panose="020B0502020202020204" pitchFamily="34" charset="0"/>
              </a:rPr>
              <a:t>What reduced the deaths?</a:t>
            </a:r>
          </a:p>
        </p:txBody>
      </p:sp>
      <p:sp>
        <p:nvSpPr>
          <p:cNvPr id="8" name="Footer Placeholder 3">
            <a:extLst>
              <a:ext uri="{FF2B5EF4-FFF2-40B4-BE49-F238E27FC236}">
                <a16:creationId xmlns:a16="http://schemas.microsoft.com/office/drawing/2014/main" id="{5A796327-BC68-4F92-92EE-345F3452A856}"/>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11" name="TextBox 10">
            <a:extLst>
              <a:ext uri="{FF2B5EF4-FFF2-40B4-BE49-F238E27FC236}">
                <a16:creationId xmlns:a16="http://schemas.microsoft.com/office/drawing/2014/main" id="{F4022D35-358D-4C8D-9EEF-F9EE34FCE758}"/>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Viz-4</a:t>
            </a:r>
          </a:p>
        </p:txBody>
      </p:sp>
      <p:pic>
        <p:nvPicPr>
          <p:cNvPr id="12" name="Picture 11" descr="A close up of a sign&#10;&#10;Description automatically generated">
            <a:extLst>
              <a:ext uri="{FF2B5EF4-FFF2-40B4-BE49-F238E27FC236}">
                <a16:creationId xmlns:a16="http://schemas.microsoft.com/office/drawing/2014/main" id="{2AC1794C-EE24-4309-8EC5-71B053DA390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pic>
        <p:nvPicPr>
          <p:cNvPr id="1028" name="Picture 4" descr="Image result for decreased symbol vecto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447902" y="1708362"/>
            <a:ext cx="2070100" cy="1398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7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pic>
        <p:nvPicPr>
          <p:cNvPr id="3" name="Picture 2">
            <a:extLst>
              <a:ext uri="{FF2B5EF4-FFF2-40B4-BE49-F238E27FC236}">
                <a16:creationId xmlns:a16="http://schemas.microsoft.com/office/drawing/2014/main" id="{E250B2B2-2EEE-4CE3-89BE-C14FDEE92F3A}"/>
              </a:ext>
            </a:extLst>
          </p:cNvPr>
          <p:cNvPicPr>
            <a:picLocks noChangeAspect="1"/>
          </p:cNvPicPr>
          <p:nvPr/>
        </p:nvPicPr>
        <p:blipFill>
          <a:blip r:embed="rId2"/>
          <a:stretch>
            <a:fillRect/>
          </a:stretch>
        </p:blipFill>
        <p:spPr>
          <a:xfrm>
            <a:off x="559028" y="1304743"/>
            <a:ext cx="8073984" cy="5053300"/>
          </a:xfrm>
          <a:prstGeom prst="rect">
            <a:avLst/>
          </a:prstGeom>
        </p:spPr>
      </p:pic>
      <p:sp>
        <p:nvSpPr>
          <p:cNvPr id="5" name="Title 1">
            <a:extLst>
              <a:ext uri="{FF2B5EF4-FFF2-40B4-BE49-F238E27FC236}">
                <a16:creationId xmlns:a16="http://schemas.microsoft.com/office/drawing/2014/main" id="{867E8A04-4B38-4FE3-99FB-FBD0D34528E3}"/>
              </a:ext>
            </a:extLst>
          </p:cNvPr>
          <p:cNvSpPr>
            <a:spLocks noGrp="1"/>
          </p:cNvSpPr>
          <p:nvPr>
            <p:ph type="title"/>
          </p:nvPr>
        </p:nvSpPr>
        <p:spPr>
          <a:xfrm>
            <a:off x="559028" y="170419"/>
            <a:ext cx="9432137" cy="760917"/>
          </a:xfrm>
        </p:spPr>
        <p:txBody>
          <a:bodyPr>
            <a:normAutofit/>
          </a:bodyPr>
          <a:lstStyle/>
          <a:p>
            <a:r>
              <a:rPr lang="en-US" sz="1200" dirty="0">
                <a:latin typeface="Century Gothic" panose="020B0502020202020204" pitchFamily="34" charset="0"/>
              </a:rPr>
              <a:t>It is interesting to observe that the variation of “Mental and substance use disorders” has almost no negative values. That means that almost no State except DOC, South Carolina, Florida, Alaska, South Dakota has decreased their consumption of substances:</a:t>
            </a:r>
          </a:p>
        </p:txBody>
      </p:sp>
      <p:sp>
        <p:nvSpPr>
          <p:cNvPr id="6" name="Rectangle 5">
            <a:extLst>
              <a:ext uri="{FF2B5EF4-FFF2-40B4-BE49-F238E27FC236}">
                <a16:creationId xmlns:a16="http://schemas.microsoft.com/office/drawing/2014/main" id="{B6A7AB83-180E-48C4-9581-EBF7AE73417D}"/>
              </a:ext>
            </a:extLst>
          </p:cNvPr>
          <p:cNvSpPr/>
          <p:nvPr/>
        </p:nvSpPr>
        <p:spPr>
          <a:xfrm>
            <a:off x="8799515" y="1319523"/>
            <a:ext cx="2192969" cy="1938992"/>
          </a:xfrm>
          <a:prstGeom prst="rect">
            <a:avLst/>
          </a:prstGeom>
        </p:spPr>
        <p:txBody>
          <a:bodyPr wrap="square">
            <a:spAutoFit/>
          </a:bodyPr>
          <a:lstStyle/>
          <a:p>
            <a:r>
              <a:rPr lang="en-US" sz="1200" dirty="0">
                <a:solidFill>
                  <a:srgbClr val="666666"/>
                </a:solidFill>
                <a:latin typeface="Century Gothic" panose="020B0502020202020204" pitchFamily="34" charset="0"/>
              </a:rPr>
              <a:t>This is a pretty serious problem in USA. Fentanyl-Involved Deaths are Soaring In U.S. </a:t>
            </a:r>
          </a:p>
          <a:p>
            <a:r>
              <a:rPr lang="en-US" sz="1200" dirty="0">
                <a:solidFill>
                  <a:srgbClr val="666666"/>
                </a:solidFill>
                <a:latin typeface="Century Gothic" panose="020B0502020202020204" pitchFamily="34" charset="0"/>
              </a:rPr>
              <a:t>Do watch how serious this is here: </a:t>
            </a:r>
            <a:r>
              <a:rPr lang="en-US" sz="1200" dirty="0">
                <a:latin typeface="Century Gothic" panose="020B0502020202020204" pitchFamily="34" charset="0"/>
                <a:hlinkClick r:id="rId3"/>
              </a:rPr>
              <a:t>https://www.youtube.com/watch?v=vkhMfgOT9Xs</a:t>
            </a:r>
            <a:endParaRPr lang="en-US" sz="1200" dirty="0">
              <a:solidFill>
                <a:srgbClr val="666666"/>
              </a:solidFill>
              <a:latin typeface="Century Gothic" panose="020B0502020202020204" pitchFamily="34" charset="0"/>
            </a:endParaRPr>
          </a:p>
          <a:p>
            <a:r>
              <a:rPr lang="en-US" sz="1200" dirty="0">
                <a:latin typeface="Century Gothic" panose="020B0502020202020204" pitchFamily="34" charset="0"/>
              </a:rPr>
              <a:t/>
            </a:r>
            <a:br>
              <a:rPr lang="en-US" sz="1200" dirty="0">
                <a:latin typeface="Century Gothic" panose="020B0502020202020204" pitchFamily="34" charset="0"/>
              </a:rPr>
            </a:br>
            <a:endParaRPr lang="en-US" sz="1200" dirty="0">
              <a:latin typeface="Century Gothic" panose="020B0502020202020204" pitchFamily="34" charset="0"/>
            </a:endParaRPr>
          </a:p>
        </p:txBody>
      </p:sp>
      <p:pic>
        <p:nvPicPr>
          <p:cNvPr id="7" name="Picture 6">
            <a:extLst>
              <a:ext uri="{FF2B5EF4-FFF2-40B4-BE49-F238E27FC236}">
                <a16:creationId xmlns:a16="http://schemas.microsoft.com/office/drawing/2014/main" id="{C3CCA245-B866-4D26-A774-39851FBAE3DB}"/>
              </a:ext>
            </a:extLst>
          </p:cNvPr>
          <p:cNvPicPr>
            <a:picLocks noChangeAspect="1"/>
          </p:cNvPicPr>
          <p:nvPr/>
        </p:nvPicPr>
        <p:blipFill>
          <a:blip r:embed="rId4"/>
          <a:stretch>
            <a:fillRect/>
          </a:stretch>
        </p:blipFill>
        <p:spPr>
          <a:xfrm>
            <a:off x="8661005" y="3508612"/>
            <a:ext cx="3106438" cy="2805562"/>
          </a:xfrm>
          <a:prstGeom prst="rect">
            <a:avLst/>
          </a:prstGeom>
        </p:spPr>
      </p:pic>
      <p:sp>
        <p:nvSpPr>
          <p:cNvPr id="11" name="TextBox 10">
            <a:extLst>
              <a:ext uri="{FF2B5EF4-FFF2-40B4-BE49-F238E27FC236}">
                <a16:creationId xmlns:a16="http://schemas.microsoft.com/office/drawing/2014/main" id="{85F3C00C-0A7E-4CE0-B7D4-330283D99F4A}"/>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Viz-5</a:t>
            </a:r>
          </a:p>
        </p:txBody>
      </p:sp>
      <p:pic>
        <p:nvPicPr>
          <p:cNvPr id="12" name="Picture 11" descr="A close up of a sign&#10;&#10;Description automatically generated">
            <a:extLst>
              <a:ext uri="{FF2B5EF4-FFF2-40B4-BE49-F238E27FC236}">
                <a16:creationId xmlns:a16="http://schemas.microsoft.com/office/drawing/2014/main" id="{D58FF594-3905-4EEF-A85C-DFDB04FCDC8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spTree>
    <p:extLst>
      <p:ext uri="{BB962C8B-B14F-4D97-AF65-F5344CB8AC3E}">
        <p14:creationId xmlns:p14="http://schemas.microsoft.com/office/powerpoint/2010/main" val="1366293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1419225" y="6492875"/>
            <a:ext cx="4114800" cy="365125"/>
          </a:xfrm>
        </p:spPr>
        <p:txBody>
          <a:bodyPr/>
          <a:lstStyle/>
          <a:p>
            <a:r>
              <a:rPr lang="en-US" dirty="0" smtClean="0"/>
              <a:t>Team Adams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56" y="962915"/>
            <a:ext cx="8731344" cy="4735746"/>
          </a:xfrm>
          <a:prstGeom prst="rect">
            <a:avLst/>
          </a:prstGeom>
        </p:spPr>
      </p:pic>
      <p:sp>
        <p:nvSpPr>
          <p:cNvPr id="6" name="Rectangle 5"/>
          <p:cNvSpPr/>
          <p:nvPr/>
        </p:nvSpPr>
        <p:spPr>
          <a:xfrm>
            <a:off x="205260" y="130290"/>
            <a:ext cx="10262715" cy="646331"/>
          </a:xfrm>
          <a:prstGeom prst="rect">
            <a:avLst/>
          </a:prstGeom>
        </p:spPr>
        <p:txBody>
          <a:bodyPr wrap="square">
            <a:spAutoFit/>
          </a:bodyPr>
          <a:lstStyle/>
          <a:p>
            <a:r>
              <a:rPr lang="en-US" dirty="0">
                <a:latin typeface="Century Gothic" panose="020B0502020202020204" pitchFamily="34" charset="0"/>
              </a:rPr>
              <a:t>It is interesting to observe that the </a:t>
            </a:r>
            <a:r>
              <a:rPr lang="en-US" dirty="0" smtClean="0">
                <a:latin typeface="Century Gothic" panose="020B0502020202020204" pitchFamily="34" charset="0"/>
              </a:rPr>
              <a:t>Mississippi has highest deaths due to Cardiovascular disease and lowest per capita income</a:t>
            </a:r>
            <a:endParaRPr lang="en-US" dirty="0"/>
          </a:p>
        </p:txBody>
      </p:sp>
      <p:sp>
        <p:nvSpPr>
          <p:cNvPr id="7" name="TextBox 6">
            <a:extLst>
              <a:ext uri="{FF2B5EF4-FFF2-40B4-BE49-F238E27FC236}">
                <a16:creationId xmlns:a16="http://schemas.microsoft.com/office/drawing/2014/main" id="{85F3C00C-0A7E-4CE0-B7D4-330283D99F4A}"/>
              </a:ext>
            </a:extLst>
          </p:cNvPr>
          <p:cNvSpPr txBox="1"/>
          <p:nvPr/>
        </p:nvSpPr>
        <p:spPr>
          <a:xfrm>
            <a:off x="11080723" y="214689"/>
            <a:ext cx="1431235" cy="369332"/>
          </a:xfrm>
          <a:prstGeom prst="rect">
            <a:avLst/>
          </a:prstGeom>
          <a:noFill/>
        </p:spPr>
        <p:txBody>
          <a:bodyPr wrap="square" rtlCol="0">
            <a:spAutoFit/>
          </a:bodyPr>
          <a:lstStyle/>
          <a:p>
            <a:r>
              <a:rPr lang="en-US" b="1" dirty="0" smtClean="0">
                <a:solidFill>
                  <a:schemeClr val="bg1">
                    <a:lumMod val="50000"/>
                  </a:schemeClr>
                </a:solidFill>
                <a:latin typeface="Century Gothic" panose="020B0502020202020204" pitchFamily="34" charset="0"/>
              </a:rPr>
              <a:t>Viz-6</a:t>
            </a:r>
            <a:endParaRPr lang="en-US" b="1" dirty="0">
              <a:solidFill>
                <a:schemeClr val="bg1">
                  <a:lumMod val="50000"/>
                </a:schemeClr>
              </a:solidFill>
              <a:latin typeface="Century Gothic" panose="020B0502020202020204" pitchFamily="34" charset="0"/>
            </a:endParaRPr>
          </a:p>
        </p:txBody>
      </p:sp>
      <p:pic>
        <p:nvPicPr>
          <p:cNvPr id="8" name="Picture 7" descr="A close up of a sign&#10;&#10;Description automatically generated">
            <a:extLst>
              <a:ext uri="{FF2B5EF4-FFF2-40B4-BE49-F238E27FC236}">
                <a16:creationId xmlns:a16="http://schemas.microsoft.com/office/drawing/2014/main" id="{D58FF594-3905-4EEF-A85C-DFDB04FCDC8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467975" y="22089"/>
            <a:ext cx="754532" cy="754532"/>
          </a:xfrm>
          <a:prstGeom prst="rect">
            <a:avLst/>
          </a:prstGeom>
        </p:spPr>
      </p:pic>
      <p:pic>
        <p:nvPicPr>
          <p:cNvPr id="10" name="Picture 9"/>
          <p:cNvPicPr>
            <a:picLocks noChangeAspect="1"/>
          </p:cNvPicPr>
          <p:nvPr/>
        </p:nvPicPr>
        <p:blipFill>
          <a:blip r:embed="rId4"/>
          <a:stretch>
            <a:fillRect/>
          </a:stretch>
        </p:blipFill>
        <p:spPr>
          <a:xfrm>
            <a:off x="9153525" y="4408487"/>
            <a:ext cx="2876550" cy="2266950"/>
          </a:xfrm>
          <a:prstGeom prst="rect">
            <a:avLst/>
          </a:prstGeom>
        </p:spPr>
      </p:pic>
      <p:sp>
        <p:nvSpPr>
          <p:cNvPr id="11" name="TextBox 10"/>
          <p:cNvSpPr txBox="1"/>
          <p:nvPr/>
        </p:nvSpPr>
        <p:spPr>
          <a:xfrm>
            <a:off x="9153525" y="3330788"/>
            <a:ext cx="2799164" cy="923330"/>
          </a:xfrm>
          <a:prstGeom prst="rect">
            <a:avLst/>
          </a:prstGeom>
          <a:solidFill>
            <a:srgbClr val="47CAEF"/>
          </a:solidFill>
        </p:spPr>
        <p:txBody>
          <a:bodyPr wrap="none" rtlCol="0">
            <a:spAutoFit/>
          </a:bodyPr>
          <a:lstStyle/>
          <a:p>
            <a:r>
              <a:rPr lang="en-US" dirty="0" smtClean="0">
                <a:latin typeface="Century Gothic" panose="020B0502020202020204" pitchFamily="34" charset="0"/>
              </a:rPr>
              <a:t>Less income </a:t>
            </a:r>
          </a:p>
          <a:p>
            <a:r>
              <a:rPr lang="en-US" dirty="0">
                <a:latin typeface="Century Gothic" panose="020B0502020202020204" pitchFamily="34" charset="0"/>
              </a:rPr>
              <a:t>	</a:t>
            </a:r>
            <a:r>
              <a:rPr lang="en-US" dirty="0" smtClean="0">
                <a:latin typeface="Century Gothic" panose="020B0502020202020204" pitchFamily="34" charset="0"/>
              </a:rPr>
              <a:t>equals</a:t>
            </a:r>
          </a:p>
          <a:p>
            <a:r>
              <a:rPr lang="en-US" dirty="0">
                <a:latin typeface="Century Gothic" panose="020B0502020202020204" pitchFamily="34" charset="0"/>
              </a:rPr>
              <a:t>	</a:t>
            </a:r>
            <a:r>
              <a:rPr lang="en-US" dirty="0" smtClean="0">
                <a:latin typeface="Century Gothic" panose="020B0502020202020204" pitchFamily="34" charset="0"/>
              </a:rPr>
              <a:t>	more junk food</a:t>
            </a:r>
            <a:endParaRPr lang="en-US" dirty="0">
              <a:latin typeface="Century Gothic" panose="020B0502020202020204" pitchFamily="34" charset="0"/>
            </a:endParaRPr>
          </a:p>
        </p:txBody>
      </p:sp>
    </p:spTree>
    <p:extLst>
      <p:ext uri="{BB962C8B-B14F-4D97-AF65-F5344CB8AC3E}">
        <p14:creationId xmlns:p14="http://schemas.microsoft.com/office/powerpoint/2010/main" val="321248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A089DF56-8572-4EE4-BDE6-94752A7F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77" y="427053"/>
            <a:ext cx="8635845" cy="6111859"/>
          </a:xfrm>
          <a:prstGeom prst="rect">
            <a:avLst/>
          </a:prstGeom>
          <a:ln>
            <a:solidFill>
              <a:srgbClr val="47CAEF"/>
            </a:solidFill>
          </a:ln>
          <a:effectLst>
            <a:glow rad="139700">
              <a:schemeClr val="accent3">
                <a:satMod val="175000"/>
                <a:alpha val="40000"/>
              </a:schemeClr>
            </a:glow>
          </a:effectLst>
        </p:spPr>
      </p:pic>
      <p:pic>
        <p:nvPicPr>
          <p:cNvPr id="6" name="Picture 5" descr="A close up of a sign&#10;&#10;Description automatically generated">
            <a:extLst>
              <a:ext uri="{FF2B5EF4-FFF2-40B4-BE49-F238E27FC236}">
                <a16:creationId xmlns:a16="http://schemas.microsoft.com/office/drawing/2014/main" id="{DE269C38-F6DF-432C-A69E-AD7DADEA9DA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49620" y="189806"/>
            <a:ext cx="754532" cy="754532"/>
          </a:xfrm>
          <a:prstGeom prst="rect">
            <a:avLst/>
          </a:prstGeom>
        </p:spPr>
      </p:pic>
      <p:sp>
        <p:nvSpPr>
          <p:cNvPr id="9" name="Footer Placeholder 3">
            <a:extLst>
              <a:ext uri="{FF2B5EF4-FFF2-40B4-BE49-F238E27FC236}">
                <a16:creationId xmlns:a16="http://schemas.microsoft.com/office/drawing/2014/main" id="{6D34765E-C41F-4F11-A534-B66EEE3B5AE2}"/>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7" name="TextBox 6">
            <a:extLst>
              <a:ext uri="{FF2B5EF4-FFF2-40B4-BE49-F238E27FC236}">
                <a16:creationId xmlns:a16="http://schemas.microsoft.com/office/drawing/2014/main" id="{A4D8CE33-138C-457A-8BBC-0C4AC15C03C8}"/>
              </a:ext>
            </a:extLst>
          </p:cNvPr>
          <p:cNvSpPr txBox="1"/>
          <p:nvPr/>
        </p:nvSpPr>
        <p:spPr>
          <a:xfrm>
            <a:off x="11313871" y="382406"/>
            <a:ext cx="1431235" cy="369332"/>
          </a:xfrm>
          <a:prstGeom prst="rect">
            <a:avLst/>
          </a:prstGeom>
          <a:noFill/>
        </p:spPr>
        <p:txBody>
          <a:bodyPr wrap="square" rtlCol="0">
            <a:spAutoFit/>
          </a:bodyPr>
          <a:lstStyle/>
          <a:p>
            <a:r>
              <a:rPr lang="en-US" b="1" dirty="0" smtClean="0">
                <a:solidFill>
                  <a:schemeClr val="bg1">
                    <a:lumMod val="50000"/>
                  </a:schemeClr>
                </a:solidFill>
                <a:latin typeface="Century Gothic" panose="020B0502020202020204" pitchFamily="34" charset="0"/>
              </a:rPr>
              <a:t>Viz-7</a:t>
            </a:r>
            <a:endParaRPr lang="en-US" b="1" dirty="0">
              <a:solidFill>
                <a:schemeClr val="bg1">
                  <a:lumMod val="50000"/>
                </a:schemeClr>
              </a:solidFill>
              <a:latin typeface="Century Gothic" panose="020B0502020202020204" pitchFamily="34" charset="0"/>
            </a:endParaRPr>
          </a:p>
        </p:txBody>
      </p:sp>
      <p:sp>
        <p:nvSpPr>
          <p:cNvPr id="2" name="Rectangle 1"/>
          <p:cNvSpPr/>
          <p:nvPr/>
        </p:nvSpPr>
        <p:spPr>
          <a:xfrm>
            <a:off x="5388113" y="13074"/>
            <a:ext cx="1415772" cy="369332"/>
          </a:xfrm>
          <a:prstGeom prst="rect">
            <a:avLst/>
          </a:prstGeom>
        </p:spPr>
        <p:txBody>
          <a:bodyPr wrap="none">
            <a:spAutoFit/>
          </a:bodyPr>
          <a:lstStyle/>
          <a:p>
            <a:r>
              <a:rPr lang="en-US" b="1" dirty="0" smtClean="0">
                <a:latin typeface="Century Gothic" panose="020B0502020202020204" pitchFamily="34" charset="0"/>
              </a:rPr>
              <a:t>Dashboard</a:t>
            </a:r>
            <a:endParaRPr lang="en-US" b="1" dirty="0">
              <a:latin typeface="Century Gothic" panose="020B0502020202020204" pitchFamily="34" charset="0"/>
            </a:endParaRPr>
          </a:p>
        </p:txBody>
      </p:sp>
    </p:spTree>
    <p:extLst>
      <p:ext uri="{BB962C8B-B14F-4D97-AF65-F5344CB8AC3E}">
        <p14:creationId xmlns:p14="http://schemas.microsoft.com/office/powerpoint/2010/main" val="1847356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ter&#10;&#10;Description automatically generated">
            <a:extLst>
              <a:ext uri="{FF2B5EF4-FFF2-40B4-BE49-F238E27FC236}">
                <a16:creationId xmlns:a16="http://schemas.microsoft.com/office/drawing/2014/main" id="{EAD9D256-E365-473A-BA5A-29B5A18AA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DD6D4A28-AF3F-4018-B0B7-8762557C31AC}"/>
              </a:ext>
            </a:extLst>
          </p:cNvPr>
          <p:cNvSpPr txBox="1"/>
          <p:nvPr/>
        </p:nvSpPr>
        <p:spPr>
          <a:xfrm>
            <a:off x="124265" y="1876049"/>
            <a:ext cx="11943470" cy="2123658"/>
          </a:xfrm>
          <a:prstGeom prst="rect">
            <a:avLst/>
          </a:prstGeom>
          <a:solidFill>
            <a:srgbClr val="0C2730">
              <a:alpha val="64000"/>
            </a:srgbClr>
          </a:solidFill>
          <a:ln>
            <a:solidFill>
              <a:srgbClr val="35A1BE"/>
            </a:solidFill>
          </a:ln>
          <a:effectLst>
            <a:glow rad="139700">
              <a:schemeClr val="accent3">
                <a:satMod val="175000"/>
                <a:alpha val="40000"/>
              </a:schemeClr>
            </a:glow>
          </a:effectLst>
        </p:spPr>
        <p:txBody>
          <a:bodyPr wrap="square" rtlCol="0">
            <a:spAutoFit/>
          </a:bodyPr>
          <a:lstStyle/>
          <a:p>
            <a:pPr algn="ctr"/>
            <a:endParaRPr lang="en-US" sz="4400" b="1" dirty="0">
              <a:solidFill>
                <a:schemeClr val="bg1">
                  <a:lumMod val="85000"/>
                </a:schemeClr>
              </a:solidFill>
              <a:latin typeface="Century Gothic" panose="020B0502020202020204" pitchFamily="34" charset="0"/>
            </a:endParaRPr>
          </a:p>
          <a:p>
            <a:pPr algn="ctr"/>
            <a:r>
              <a:rPr lang="en-US" sz="4400" b="1" dirty="0">
                <a:solidFill>
                  <a:schemeClr val="bg1">
                    <a:lumMod val="85000"/>
                  </a:schemeClr>
                </a:solidFill>
                <a:latin typeface="Century Gothic" panose="020B0502020202020204" pitchFamily="34" charset="0"/>
              </a:rPr>
              <a:t>Recommendations</a:t>
            </a:r>
          </a:p>
          <a:p>
            <a:pPr algn="ctr"/>
            <a:endParaRPr lang="en-US" sz="4400" b="1"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5604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3" name="Rectangle 2">
            <a:extLst>
              <a:ext uri="{FF2B5EF4-FFF2-40B4-BE49-F238E27FC236}">
                <a16:creationId xmlns:a16="http://schemas.microsoft.com/office/drawing/2014/main" id="{9D4D683F-8002-4419-A931-D152F32575F3}"/>
              </a:ext>
            </a:extLst>
          </p:cNvPr>
          <p:cNvSpPr/>
          <p:nvPr/>
        </p:nvSpPr>
        <p:spPr>
          <a:xfrm>
            <a:off x="225146" y="368121"/>
            <a:ext cx="11516911" cy="6124754"/>
          </a:xfrm>
          <a:prstGeom prst="rect">
            <a:avLst/>
          </a:prstGeom>
        </p:spPr>
        <p:txBody>
          <a:bodyPr wrap="square">
            <a:spAutoFit/>
          </a:bodyPr>
          <a:lstStyle/>
          <a:p>
            <a:r>
              <a:rPr lang="en-US" sz="1400" b="1" dirty="0" smtClean="0">
                <a:solidFill>
                  <a:srgbClr val="000000"/>
                </a:solidFill>
                <a:latin typeface="Century Gothic" panose="020B0502020202020204" pitchFamily="34" charset="0"/>
              </a:rPr>
              <a:t>Interesting insights Gained from the SQL Analysis and Reports:</a:t>
            </a:r>
          </a:p>
          <a:p>
            <a:endParaRPr lang="en-US" sz="900" b="1" u="sng" dirty="0">
              <a:solidFill>
                <a:srgbClr val="FFC000"/>
              </a:solidFill>
              <a:latin typeface="Century Gothic" panose="020B0502020202020204" pitchFamily="34" charset="0"/>
            </a:endParaRPr>
          </a:p>
          <a:p>
            <a:r>
              <a:rPr lang="en-US" sz="900" b="1" u="sng" dirty="0">
                <a:solidFill>
                  <a:srgbClr val="47CAEF"/>
                </a:solidFill>
                <a:latin typeface="Century Gothic" panose="020B0502020202020204" pitchFamily="34" charset="0"/>
              </a:rPr>
              <a:t>Growing unemployment leads to poverty:</a:t>
            </a:r>
          </a:p>
          <a:p>
            <a:endParaRPr lang="en-US" sz="900" dirty="0">
              <a:latin typeface="Century Gothic" panose="020B0502020202020204" pitchFamily="34" charset="0"/>
            </a:endParaRPr>
          </a:p>
          <a:p>
            <a:r>
              <a:rPr lang="en-US" sz="900" dirty="0">
                <a:latin typeface="Century Gothic" panose="020B0502020202020204" pitchFamily="34" charset="0"/>
              </a:rPr>
              <a:t>Corson, 	</a:t>
            </a:r>
            <a:r>
              <a:rPr lang="en-US" sz="900" b="1" dirty="0">
                <a:latin typeface="Century Gothic" panose="020B0502020202020204" pitchFamily="34" charset="0"/>
              </a:rPr>
              <a:t>Unemployment</a:t>
            </a:r>
            <a:r>
              <a:rPr lang="en-US" sz="900" dirty="0">
                <a:latin typeface="Century Gothic" panose="020B0502020202020204" pitchFamily="34" charset="0"/>
              </a:rPr>
              <a:t>: 29.4, </a:t>
            </a:r>
            <a:r>
              <a:rPr lang="en-US" sz="900" b="1" dirty="0">
                <a:latin typeface="Century Gothic" panose="020B0502020202020204" pitchFamily="34" charset="0"/>
              </a:rPr>
              <a:t>Poverty</a:t>
            </a:r>
            <a:r>
              <a:rPr lang="en-US" sz="900" dirty="0">
                <a:latin typeface="Century Gothic" panose="020B0502020202020204" pitchFamily="34" charset="0"/>
              </a:rPr>
              <a:t>: 45.6</a:t>
            </a:r>
          </a:p>
          <a:p>
            <a:r>
              <a:rPr lang="en-US" sz="900" dirty="0" err="1">
                <a:latin typeface="Century Gothic" panose="020B0502020202020204" pitchFamily="34" charset="0"/>
              </a:rPr>
              <a:t>Kusilvak</a:t>
            </a:r>
            <a:r>
              <a:rPr lang="en-US" sz="900" dirty="0">
                <a:latin typeface="Century Gothic" panose="020B0502020202020204" pitchFamily="34" charset="0"/>
              </a:rPr>
              <a:t>, Census Area: </a:t>
            </a:r>
            <a:r>
              <a:rPr lang="en-US" sz="900" b="1" dirty="0">
                <a:latin typeface="Century Gothic" panose="020B0502020202020204" pitchFamily="34" charset="0"/>
              </a:rPr>
              <a:t>Unemployment</a:t>
            </a:r>
            <a:r>
              <a:rPr lang="en-US" sz="900" dirty="0">
                <a:latin typeface="Century Gothic" panose="020B0502020202020204" pitchFamily="34" charset="0"/>
              </a:rPr>
              <a:t>: 28.8, </a:t>
            </a:r>
            <a:r>
              <a:rPr lang="en-US" sz="900" b="1" dirty="0">
                <a:latin typeface="Century Gothic" panose="020B0502020202020204" pitchFamily="34" charset="0"/>
              </a:rPr>
              <a:t>Poverty</a:t>
            </a:r>
            <a:r>
              <a:rPr lang="en-US" sz="900" dirty="0">
                <a:latin typeface="Century Gothic" panose="020B0502020202020204" pitchFamily="34" charset="0"/>
              </a:rPr>
              <a:t>: 39.1</a:t>
            </a:r>
          </a:p>
          <a:p>
            <a:r>
              <a:rPr lang="en-US" sz="900" dirty="0">
                <a:latin typeface="Century Gothic" panose="020B0502020202020204" pitchFamily="34" charset="0"/>
              </a:rPr>
              <a:t>Oglala Lakota, </a:t>
            </a:r>
            <a:r>
              <a:rPr lang="en-US" sz="900" b="1" dirty="0">
                <a:latin typeface="Century Gothic" panose="020B0502020202020204" pitchFamily="34" charset="0"/>
              </a:rPr>
              <a:t>Unemployment</a:t>
            </a:r>
            <a:r>
              <a:rPr lang="en-US" sz="900" dirty="0">
                <a:latin typeface="Century Gothic" panose="020B0502020202020204" pitchFamily="34" charset="0"/>
              </a:rPr>
              <a:t>: 28.7, </a:t>
            </a:r>
            <a:r>
              <a:rPr lang="en-US" sz="900" b="1" dirty="0">
                <a:latin typeface="Century Gothic" panose="020B0502020202020204" pitchFamily="34" charset="0"/>
              </a:rPr>
              <a:t>Poverty</a:t>
            </a:r>
            <a:r>
              <a:rPr lang="en-US" sz="900" dirty="0">
                <a:latin typeface="Century Gothic" panose="020B0502020202020204" pitchFamily="34" charset="0"/>
              </a:rPr>
              <a:t>: 53.3</a:t>
            </a:r>
          </a:p>
          <a:p>
            <a:endParaRPr lang="en-US" sz="900" b="1" u="sng" dirty="0">
              <a:solidFill>
                <a:srgbClr val="FFC000"/>
              </a:solidFill>
              <a:latin typeface="Century Gothic" panose="020B0502020202020204" pitchFamily="34" charset="0"/>
            </a:endParaRPr>
          </a:p>
          <a:p>
            <a:r>
              <a:rPr lang="en-US" sz="900" b="1" u="sng" dirty="0">
                <a:solidFill>
                  <a:srgbClr val="47CAEF"/>
                </a:solidFill>
                <a:latin typeface="Century Gothic" panose="020B0502020202020204" pitchFamily="34" charset="0"/>
              </a:rPr>
              <a:t>Poverty decreases with higher income</a:t>
            </a:r>
          </a:p>
          <a:p>
            <a:r>
              <a:rPr lang="en-US" sz="900" dirty="0">
                <a:latin typeface="Century Gothic" panose="020B0502020202020204" pitchFamily="34" charset="0"/>
              </a:rPr>
              <a:t>Counties with 6 figure income has poverty within national average</a:t>
            </a:r>
          </a:p>
          <a:p>
            <a:endParaRPr lang="en-US" sz="900" b="1" dirty="0">
              <a:latin typeface="Century Gothic" panose="020B0502020202020204" pitchFamily="34" charset="0"/>
            </a:endParaRPr>
          </a:p>
          <a:p>
            <a:r>
              <a:rPr lang="en-US" sz="900" b="1" u="sng" dirty="0">
                <a:solidFill>
                  <a:srgbClr val="47CAEF"/>
                </a:solidFill>
                <a:latin typeface="Century Gothic" panose="020B0502020202020204" pitchFamily="34" charset="0"/>
              </a:rPr>
              <a:t>Poverty encourages people to carpool:</a:t>
            </a:r>
          </a:p>
          <a:p>
            <a:r>
              <a:rPr lang="en-US" sz="900" dirty="0">
                <a:latin typeface="Century Gothic" panose="020B0502020202020204" pitchFamily="34" charset="0"/>
              </a:rPr>
              <a:t>Oglala Lakota with highest poverty has the maximum number of people using Carpool</a:t>
            </a:r>
          </a:p>
          <a:p>
            <a:endParaRPr lang="en-US" sz="900" b="1" u="sng" dirty="0">
              <a:latin typeface="Century Gothic" panose="020B0502020202020204" pitchFamily="34" charset="0"/>
            </a:endParaRPr>
          </a:p>
          <a:p>
            <a:r>
              <a:rPr lang="en-US" sz="900" b="1" u="sng" dirty="0">
                <a:solidFill>
                  <a:srgbClr val="47CAEF"/>
                </a:solidFill>
                <a:latin typeface="Century Gothic" panose="020B0502020202020204" pitchFamily="34" charset="0"/>
              </a:rPr>
              <a:t>Communities that take Transit have longer commutes:</a:t>
            </a:r>
          </a:p>
          <a:p>
            <a:r>
              <a:rPr lang="en-US" sz="900" dirty="0">
                <a:latin typeface="Century Gothic" panose="020B0502020202020204" pitchFamily="34" charset="0"/>
              </a:rPr>
              <a:t>Bronx, New York and Queens are topping the chart</a:t>
            </a:r>
          </a:p>
          <a:p>
            <a:endParaRPr lang="en-US" sz="900" b="0" i="0" dirty="0">
              <a:effectLst/>
              <a:latin typeface="Century Gothic" panose="020B0502020202020204" pitchFamily="34" charset="0"/>
            </a:endParaRPr>
          </a:p>
          <a:p>
            <a:r>
              <a:rPr lang="en-US" sz="900" b="1" u="sng" dirty="0">
                <a:solidFill>
                  <a:srgbClr val="47CAEF"/>
                </a:solidFill>
                <a:latin typeface="Century Gothic" panose="020B0502020202020204" pitchFamily="34" charset="0"/>
              </a:rPr>
              <a:t>Longest and Shortest County names:</a:t>
            </a:r>
          </a:p>
          <a:p>
            <a:r>
              <a:rPr lang="en-US" sz="900" dirty="0">
                <a:latin typeface="Century Gothic" panose="020B0502020202020204" pitchFamily="34" charset="0"/>
              </a:rPr>
              <a:t>Prince of Wales-</a:t>
            </a:r>
            <a:r>
              <a:rPr lang="en-US" sz="900" dirty="0" err="1">
                <a:latin typeface="Century Gothic" panose="020B0502020202020204" pitchFamily="34" charset="0"/>
              </a:rPr>
              <a:t>Hyder</a:t>
            </a:r>
            <a:r>
              <a:rPr lang="en-US" sz="900" dirty="0">
                <a:latin typeface="Century Gothic" panose="020B0502020202020204" pitchFamily="34" charset="0"/>
              </a:rPr>
              <a:t> Census Area: 33</a:t>
            </a:r>
          </a:p>
          <a:p>
            <a:r>
              <a:rPr lang="en-US" sz="900" dirty="0">
                <a:solidFill>
                  <a:srgbClr val="000000"/>
                </a:solidFill>
                <a:latin typeface="Century Gothic" panose="020B0502020202020204" pitchFamily="34" charset="0"/>
              </a:rPr>
              <a:t>Lee: 3</a:t>
            </a:r>
          </a:p>
          <a:p>
            <a:endParaRPr lang="en-US" sz="900" b="1" u="sng" dirty="0">
              <a:solidFill>
                <a:srgbClr val="FFC000"/>
              </a:solidFill>
              <a:latin typeface="Century Gothic" panose="020B0502020202020204" pitchFamily="34" charset="0"/>
            </a:endParaRPr>
          </a:p>
          <a:p>
            <a:r>
              <a:rPr lang="en-US" sz="900" b="1" u="sng" dirty="0">
                <a:solidFill>
                  <a:srgbClr val="47CAEF"/>
                </a:solidFill>
                <a:latin typeface="Century Gothic" panose="020B0502020202020204" pitchFamily="34" charset="0"/>
              </a:rPr>
              <a:t>Natives and Poverty, Unemployment:</a:t>
            </a:r>
          </a:p>
          <a:p>
            <a:r>
              <a:rPr lang="en-US" sz="900" dirty="0">
                <a:latin typeface="Century Gothic" panose="020B0502020202020204" pitchFamily="34" charset="0"/>
              </a:rPr>
              <a:t>Oglala Lakota has highest Native Population and it is 3</a:t>
            </a:r>
            <a:r>
              <a:rPr lang="en-US" sz="900" baseline="30000" dirty="0">
                <a:latin typeface="Century Gothic" panose="020B0502020202020204" pitchFamily="34" charset="0"/>
              </a:rPr>
              <a:t>rd</a:t>
            </a:r>
            <a:r>
              <a:rPr lang="en-US" sz="900" dirty="0">
                <a:latin typeface="Century Gothic" panose="020B0502020202020204" pitchFamily="34" charset="0"/>
              </a:rPr>
              <a:t> in unemployment and 1</a:t>
            </a:r>
            <a:r>
              <a:rPr lang="en-US" sz="900" baseline="30000" dirty="0">
                <a:latin typeface="Century Gothic" panose="020B0502020202020204" pitchFamily="34" charset="0"/>
              </a:rPr>
              <a:t>st</a:t>
            </a:r>
            <a:r>
              <a:rPr lang="en-US" sz="900" dirty="0">
                <a:latin typeface="Century Gothic" panose="020B0502020202020204" pitchFamily="34" charset="0"/>
              </a:rPr>
              <a:t> in Poverty.</a:t>
            </a:r>
          </a:p>
          <a:p>
            <a:endParaRPr lang="en-US" sz="900" b="1" u="sng" dirty="0">
              <a:solidFill>
                <a:srgbClr val="FFC000"/>
              </a:solidFill>
              <a:latin typeface="Century Gothic" panose="020B0502020202020204" pitchFamily="34" charset="0"/>
            </a:endParaRPr>
          </a:p>
          <a:p>
            <a:r>
              <a:rPr lang="en-US" sz="900" b="1" u="sng" dirty="0">
                <a:solidFill>
                  <a:srgbClr val="47CAEF"/>
                </a:solidFill>
                <a:latin typeface="Century Gothic" panose="020B0502020202020204" pitchFamily="34" charset="0"/>
              </a:rPr>
              <a:t>Following Counties have 100% White Population: </a:t>
            </a:r>
          </a:p>
          <a:p>
            <a:r>
              <a:rPr lang="en-US" sz="900" dirty="0">
                <a:latin typeface="Century Gothic" panose="020B0502020202020204" pitchFamily="34" charset="0"/>
              </a:rPr>
              <a:t>Jones, Webster, Jackson, Magoffin, Wheeler, Highland, Garfield, Loup</a:t>
            </a:r>
          </a:p>
          <a:p>
            <a:endParaRPr lang="en-US" sz="900" dirty="0">
              <a:latin typeface="Century Gothic" panose="020B0502020202020204" pitchFamily="34" charset="0"/>
            </a:endParaRPr>
          </a:p>
          <a:p>
            <a:pPr lvl="0" fontAlgn="base">
              <a:spcBef>
                <a:spcPct val="0"/>
              </a:spcBef>
              <a:spcAft>
                <a:spcPct val="0"/>
              </a:spcAft>
            </a:pPr>
            <a:r>
              <a:rPr lang="en-US" altLang="en-US" sz="900" b="1" u="sng" dirty="0">
                <a:solidFill>
                  <a:srgbClr val="47CAEF"/>
                </a:solidFill>
                <a:latin typeface="Century Gothic" panose="020B0502020202020204" pitchFamily="34" charset="0"/>
              </a:rPr>
              <a:t>Can two states have the same county name?</a:t>
            </a:r>
          </a:p>
          <a:p>
            <a:pPr lvl="0" eaLnBrk="0" fontAlgn="base" hangingPunct="0">
              <a:spcBef>
                <a:spcPct val="0"/>
              </a:spcBef>
              <a:spcAft>
                <a:spcPct val="0"/>
              </a:spcAft>
            </a:pPr>
            <a:r>
              <a:rPr lang="en-US" altLang="en-US" sz="900" dirty="0">
                <a:latin typeface="Century Gothic" panose="020B0502020202020204" pitchFamily="34" charset="0"/>
              </a:rPr>
              <a:t>The answer is a resounding, patriotic yes and coincidently there are 51 counties with names similar to the State</a:t>
            </a:r>
          </a:p>
          <a:p>
            <a:pPr lvl="0" eaLnBrk="0" fontAlgn="base" hangingPunct="0">
              <a:spcBef>
                <a:spcPct val="0"/>
              </a:spcBef>
              <a:spcAft>
                <a:spcPct val="0"/>
              </a:spcAft>
            </a:pPr>
            <a:endParaRPr lang="en-US" altLang="en-US" sz="900" dirty="0">
              <a:latin typeface="Century Gothic" panose="020B0502020202020204" pitchFamily="34" charset="0"/>
            </a:endParaRPr>
          </a:p>
          <a:p>
            <a:pPr fontAlgn="base">
              <a:spcBef>
                <a:spcPct val="0"/>
              </a:spcBef>
              <a:spcAft>
                <a:spcPct val="0"/>
              </a:spcAft>
            </a:pPr>
            <a:r>
              <a:rPr lang="en-US" altLang="en-US" sz="900" b="1" u="sng" dirty="0">
                <a:solidFill>
                  <a:srgbClr val="47CAEF"/>
                </a:solidFill>
                <a:latin typeface="Century Gothic" panose="020B0502020202020204" pitchFamily="34" charset="0"/>
              </a:rPr>
              <a:t>Commute:</a:t>
            </a:r>
          </a:p>
          <a:p>
            <a:pPr eaLnBrk="0" fontAlgn="base" hangingPunct="0">
              <a:spcBef>
                <a:spcPct val="0"/>
              </a:spcBef>
              <a:spcAft>
                <a:spcPct val="0"/>
              </a:spcAft>
            </a:pPr>
            <a:r>
              <a:rPr lang="en-US" sz="900" dirty="0">
                <a:latin typeface="Century Gothic" panose="020B0502020202020204" pitchFamily="34" charset="0"/>
              </a:rPr>
              <a:t>More people walk in New York City than people who drive, but they do take transit. Clay, Georgia has the highest rate of carpooling.</a:t>
            </a:r>
          </a:p>
          <a:p>
            <a:pPr eaLnBrk="0" fontAlgn="base" hangingPunct="0">
              <a:spcBef>
                <a:spcPct val="0"/>
              </a:spcBef>
              <a:spcAft>
                <a:spcPct val="0"/>
              </a:spcAft>
            </a:pPr>
            <a:r>
              <a:rPr lang="en-US" sz="900" dirty="0">
                <a:latin typeface="Century Gothic" panose="020B0502020202020204" pitchFamily="34" charset="0"/>
              </a:rPr>
              <a:t>Alaska likes to walk and, it has the lowest mean commute time as well.</a:t>
            </a:r>
          </a:p>
          <a:p>
            <a:pPr fontAlgn="base">
              <a:spcBef>
                <a:spcPct val="0"/>
              </a:spcBef>
              <a:spcAft>
                <a:spcPct val="0"/>
              </a:spcAft>
            </a:pPr>
            <a:endParaRPr lang="en-US" sz="900" b="1" u="sng" dirty="0">
              <a:solidFill>
                <a:srgbClr val="FFC000"/>
              </a:solidFill>
              <a:latin typeface="Century Gothic" panose="020B0502020202020204" pitchFamily="34" charset="0"/>
            </a:endParaRPr>
          </a:p>
          <a:p>
            <a:pPr fontAlgn="base">
              <a:spcBef>
                <a:spcPct val="0"/>
              </a:spcBef>
              <a:spcAft>
                <a:spcPct val="0"/>
              </a:spcAft>
            </a:pPr>
            <a:r>
              <a:rPr lang="en-US" sz="900" b="1" u="sng" dirty="0">
                <a:solidFill>
                  <a:srgbClr val="47CAEF"/>
                </a:solidFill>
                <a:latin typeface="Century Gothic" panose="020B0502020202020204" pitchFamily="34" charset="0"/>
              </a:rPr>
              <a:t>Career and Income:</a:t>
            </a:r>
          </a:p>
          <a:p>
            <a:pPr eaLnBrk="0" fontAlgn="base" hangingPunct="0">
              <a:spcBef>
                <a:spcPct val="0"/>
              </a:spcBef>
              <a:spcAft>
                <a:spcPct val="0"/>
              </a:spcAft>
            </a:pPr>
            <a:r>
              <a:rPr lang="en-US" sz="900" dirty="0">
                <a:latin typeface="Century Gothic" panose="020B0502020202020204" pitchFamily="34" charset="0"/>
              </a:rPr>
              <a:t>The highest fraction of people in a 'Professional' career live in Fall Church City, Virginia. This is the same county with third highest income.</a:t>
            </a:r>
          </a:p>
          <a:p>
            <a:pPr eaLnBrk="0" fontAlgn="base" hangingPunct="0">
              <a:spcBef>
                <a:spcPct val="0"/>
              </a:spcBef>
              <a:spcAft>
                <a:spcPct val="0"/>
              </a:spcAft>
            </a:pPr>
            <a:r>
              <a:rPr lang="en-US" sz="900" dirty="0">
                <a:latin typeface="Century Gothic" panose="020B0502020202020204" pitchFamily="34" charset="0"/>
              </a:rPr>
              <a:t>Counties with the lowest portion of Construction jobs include Washington D.C., Florida, Rhode Island, New York and California. This is a good sanity check as they are already developed, and any level of development jobs are diluted by their large population.</a:t>
            </a:r>
          </a:p>
          <a:p>
            <a:pPr eaLnBrk="0" fontAlgn="base" hangingPunct="0">
              <a:spcBef>
                <a:spcPct val="0"/>
              </a:spcBef>
              <a:spcAft>
                <a:spcPct val="0"/>
              </a:spcAft>
            </a:pPr>
            <a:endParaRPr lang="en-US" sz="900" b="1" u="sng" dirty="0">
              <a:solidFill>
                <a:srgbClr val="FFC000"/>
              </a:solidFill>
              <a:latin typeface="Century Gothic" panose="020B0502020202020204" pitchFamily="34" charset="0"/>
            </a:endParaRPr>
          </a:p>
          <a:p>
            <a:pPr fontAlgn="base">
              <a:spcBef>
                <a:spcPct val="0"/>
              </a:spcBef>
              <a:spcAft>
                <a:spcPct val="0"/>
              </a:spcAft>
            </a:pPr>
            <a:r>
              <a:rPr lang="en-US" sz="900" b="1" u="sng" dirty="0">
                <a:solidFill>
                  <a:srgbClr val="47CAEF"/>
                </a:solidFill>
                <a:latin typeface="Century Gothic" panose="020B0502020202020204" pitchFamily="34" charset="0"/>
              </a:rPr>
              <a:t>Population:</a:t>
            </a:r>
          </a:p>
          <a:p>
            <a:pPr eaLnBrk="0" fontAlgn="base" hangingPunct="0">
              <a:spcBef>
                <a:spcPct val="0"/>
              </a:spcBef>
              <a:spcAft>
                <a:spcPct val="0"/>
              </a:spcAft>
            </a:pPr>
            <a:r>
              <a:rPr lang="en-US" altLang="en-US" sz="900" dirty="0">
                <a:latin typeface="Century Gothic" panose="020B0502020202020204" pitchFamily="34" charset="0"/>
              </a:rPr>
              <a:t>The most populated County is Los Angeles, California with a population of </a:t>
            </a:r>
            <a:r>
              <a:rPr lang="en-US" sz="900" dirty="0">
                <a:latin typeface="Century Gothic" panose="020B0502020202020204" pitchFamily="34" charset="0"/>
              </a:rPr>
              <a:t>10105722</a:t>
            </a:r>
            <a:r>
              <a:rPr lang="en-US" altLang="en-US" sz="900" dirty="0">
                <a:latin typeface="Century Gothic" panose="020B0502020202020204" pitchFamily="34" charset="0"/>
              </a:rPr>
              <a:t> people The least populated County is: Loving, Texas with a population of: 74 people.</a:t>
            </a:r>
          </a:p>
          <a:p>
            <a:pPr eaLnBrk="0" fontAlgn="base" hangingPunct="0">
              <a:spcBef>
                <a:spcPct val="0"/>
              </a:spcBef>
              <a:spcAft>
                <a:spcPct val="0"/>
              </a:spcAft>
            </a:pPr>
            <a:r>
              <a:rPr lang="en-US" altLang="en-US" sz="900" dirty="0">
                <a:latin typeface="Century Gothic" panose="020B0502020202020204" pitchFamily="34" charset="0"/>
              </a:rPr>
              <a:t>The most populated State is California with a population of </a:t>
            </a:r>
            <a:r>
              <a:rPr lang="en-US" sz="900" dirty="0">
                <a:latin typeface="Century Gothic" panose="020B0502020202020204" pitchFamily="34" charset="0"/>
              </a:rPr>
              <a:t>77404311</a:t>
            </a:r>
            <a:r>
              <a:rPr lang="en-US" altLang="en-US" sz="900" dirty="0">
                <a:latin typeface="Century Gothic" panose="020B0502020202020204" pitchFamily="34" charset="0"/>
              </a:rPr>
              <a:t> people The least populated State is: </a:t>
            </a:r>
            <a:r>
              <a:rPr lang="en-US" sz="900" dirty="0">
                <a:latin typeface="Century Gothic" panose="020B0502020202020204" pitchFamily="34" charset="0"/>
              </a:rPr>
              <a:t>North Dakota</a:t>
            </a:r>
            <a:r>
              <a:rPr lang="en-US" altLang="en-US" sz="900" dirty="0">
                <a:latin typeface="Century Gothic" panose="020B0502020202020204" pitchFamily="34" charset="0"/>
              </a:rPr>
              <a:t> with a population of: </a:t>
            </a:r>
            <a:r>
              <a:rPr lang="en-US" sz="900" dirty="0">
                <a:latin typeface="Century Gothic" panose="020B0502020202020204" pitchFamily="34" charset="0"/>
              </a:rPr>
              <a:t>1467115</a:t>
            </a:r>
            <a:r>
              <a:rPr lang="en-US" altLang="en-US" sz="900" dirty="0">
                <a:latin typeface="Century Gothic" panose="020B0502020202020204" pitchFamily="34" charset="0"/>
              </a:rPr>
              <a:t> people</a:t>
            </a:r>
            <a:endParaRPr lang="en-US" sz="900" dirty="0">
              <a:latin typeface="Century Gothic" panose="020B0502020202020204" pitchFamily="34" charset="0"/>
            </a:endParaRPr>
          </a:p>
          <a:p>
            <a:endParaRPr lang="en-US" sz="900" dirty="0">
              <a:solidFill>
                <a:srgbClr val="000000"/>
              </a:solidFill>
              <a:latin typeface="Century Gothic" panose="020B0502020202020204" pitchFamily="34" charset="0"/>
            </a:endParaRPr>
          </a:p>
        </p:txBody>
      </p:sp>
      <p:sp>
        <p:nvSpPr>
          <p:cNvPr id="5" name="TextBox 4">
            <a:extLst>
              <a:ext uri="{FF2B5EF4-FFF2-40B4-BE49-F238E27FC236}">
                <a16:creationId xmlns:a16="http://schemas.microsoft.com/office/drawing/2014/main" id="{03AF84DF-69CB-41D7-9CA4-7C38DF813B49}"/>
              </a:ext>
            </a:extLst>
          </p:cNvPr>
          <p:cNvSpPr txBox="1"/>
          <p:nvPr/>
        </p:nvSpPr>
        <p:spPr>
          <a:xfrm>
            <a:off x="6777897" y="1315714"/>
            <a:ext cx="3482797" cy="2630872"/>
          </a:xfrm>
          <a:prstGeom prst="rect">
            <a:avLst/>
          </a:prstGeom>
          <a:solidFill>
            <a:srgbClr val="47CAEF">
              <a:alpha val="72000"/>
            </a:srgbClr>
          </a:solidFill>
        </p:spPr>
        <p:txBody>
          <a:bodyPr wrap="square" rtlCol="0">
            <a:spAutoFit/>
          </a:bodyPr>
          <a:lstStyle/>
          <a:p>
            <a:pPr algn="ctr"/>
            <a:r>
              <a:rPr lang="en-US" sz="1600" i="1" dirty="0">
                <a:latin typeface="Century Gothic" panose="020B0502020202020204" pitchFamily="34" charset="0"/>
              </a:rPr>
              <a:t>A well thought idea of collecting Census and Mortality data is primarily to understand and improve livelihood. The results/observations </a:t>
            </a:r>
            <a:r>
              <a:rPr lang="en-US" sz="1600" i="1" dirty="0" smtClean="0">
                <a:latin typeface="Century Gothic" panose="020B0502020202020204" pitchFamily="34" charset="0"/>
              </a:rPr>
              <a:t>shown earlier and on this page </a:t>
            </a:r>
            <a:r>
              <a:rPr lang="en-US" sz="1600" i="1" dirty="0">
                <a:latin typeface="Century Gothic" panose="020B0502020202020204" pitchFamily="34" charset="0"/>
              </a:rPr>
              <a:t>are vital inputs to the county/state/federal administrators in the policy making/ driving initiatives around healthcare and medical sectors</a:t>
            </a:r>
          </a:p>
        </p:txBody>
      </p:sp>
    </p:spTree>
    <p:extLst>
      <p:ext uri="{BB962C8B-B14F-4D97-AF65-F5344CB8AC3E}">
        <p14:creationId xmlns:p14="http://schemas.microsoft.com/office/powerpoint/2010/main" val="3887468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sket star&#10;&#10;Description automatically generated">
            <a:extLst>
              <a:ext uri="{FF2B5EF4-FFF2-40B4-BE49-F238E27FC236}">
                <a16:creationId xmlns:a16="http://schemas.microsoft.com/office/drawing/2014/main" id="{8D176F1C-6ABC-41CD-B50D-BDE141BF1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DD6D4A28-AF3F-4018-B0B7-8762557C31AC}"/>
              </a:ext>
            </a:extLst>
          </p:cNvPr>
          <p:cNvSpPr txBox="1"/>
          <p:nvPr/>
        </p:nvSpPr>
        <p:spPr>
          <a:xfrm>
            <a:off x="124265" y="1876049"/>
            <a:ext cx="11943470" cy="2123658"/>
          </a:xfrm>
          <a:prstGeom prst="rect">
            <a:avLst/>
          </a:prstGeom>
          <a:solidFill>
            <a:srgbClr val="2B3439">
              <a:alpha val="78000"/>
            </a:srgbClr>
          </a:solidFill>
          <a:ln>
            <a:solidFill>
              <a:srgbClr val="35A1BE"/>
            </a:solidFill>
          </a:ln>
          <a:effectLst>
            <a:glow rad="139700">
              <a:schemeClr val="accent3">
                <a:satMod val="175000"/>
                <a:alpha val="40000"/>
              </a:schemeClr>
            </a:glow>
          </a:effectLst>
        </p:spPr>
        <p:txBody>
          <a:bodyPr wrap="square" rtlCol="0">
            <a:spAutoFit/>
          </a:bodyPr>
          <a:lstStyle/>
          <a:p>
            <a:pPr algn="ctr"/>
            <a:endParaRPr lang="en-US" sz="4400" b="1" dirty="0">
              <a:solidFill>
                <a:schemeClr val="bg1">
                  <a:lumMod val="85000"/>
                </a:schemeClr>
              </a:solidFill>
              <a:latin typeface="Century Gothic" panose="020B0502020202020204" pitchFamily="34" charset="0"/>
            </a:endParaRPr>
          </a:p>
          <a:p>
            <a:pPr algn="ctr"/>
            <a:r>
              <a:rPr lang="en-US" sz="4400" b="1" dirty="0">
                <a:solidFill>
                  <a:schemeClr val="bg1">
                    <a:lumMod val="85000"/>
                  </a:schemeClr>
                </a:solidFill>
                <a:latin typeface="Century Gothic" panose="020B0502020202020204" pitchFamily="34" charset="0"/>
              </a:rPr>
              <a:t>Lessons Learned</a:t>
            </a:r>
          </a:p>
          <a:p>
            <a:pPr algn="ctr"/>
            <a:endParaRPr lang="en-US" sz="4400" b="1"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3791193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2" name="TextBox 1">
            <a:extLst>
              <a:ext uri="{FF2B5EF4-FFF2-40B4-BE49-F238E27FC236}">
                <a16:creationId xmlns:a16="http://schemas.microsoft.com/office/drawing/2014/main" id="{312E40B0-4A53-464B-9E90-73D89065371B}"/>
              </a:ext>
            </a:extLst>
          </p:cNvPr>
          <p:cNvSpPr txBox="1"/>
          <p:nvPr/>
        </p:nvSpPr>
        <p:spPr>
          <a:xfrm>
            <a:off x="616634" y="1582340"/>
            <a:ext cx="10958732" cy="5078313"/>
          </a:xfrm>
          <a:prstGeom prst="rect">
            <a:avLst/>
          </a:prstGeom>
          <a:noFill/>
        </p:spPr>
        <p:txBody>
          <a:bodyPr wrap="square" rtlCol="0">
            <a:spAutoFit/>
          </a:bodyPr>
          <a:lstStyle/>
          <a:p>
            <a:pPr marL="342900" indent="-342900">
              <a:buAutoNum type="arabicPeriod"/>
            </a:pPr>
            <a:r>
              <a:rPr lang="en-US" dirty="0">
                <a:latin typeface="Century Gothic" panose="020B0502020202020204" pitchFamily="34" charset="0"/>
              </a:rPr>
              <a:t>Complete Data wrangling process to bring necessary data required (from multiple sources) for the analysis</a:t>
            </a:r>
          </a:p>
          <a:p>
            <a:pPr marL="342900" indent="-342900">
              <a:buAutoNum type="arabicPeriod"/>
            </a:pPr>
            <a:r>
              <a:rPr lang="en-US" dirty="0">
                <a:latin typeface="Century Gothic" panose="020B0502020202020204" pitchFamily="34" charset="0"/>
              </a:rPr>
              <a:t>Data cleaning to maintain accurate records for efficient querying and visualizing processes </a:t>
            </a:r>
          </a:p>
          <a:p>
            <a:pPr marL="342900" indent="-342900">
              <a:buAutoNum type="arabicPeriod"/>
            </a:pPr>
            <a:r>
              <a:rPr lang="en-US" dirty="0">
                <a:latin typeface="Century Gothic" panose="020B0502020202020204" pitchFamily="34" charset="0"/>
              </a:rPr>
              <a:t>Data Normalization and appropriate categorization of data into respective tables</a:t>
            </a:r>
          </a:p>
          <a:p>
            <a:pPr marL="342900" indent="-342900">
              <a:buAutoNum type="arabicPeriod"/>
            </a:pPr>
            <a:r>
              <a:rPr lang="en-US" dirty="0">
                <a:latin typeface="Century Gothic" panose="020B0502020202020204" pitchFamily="34" charset="0"/>
              </a:rPr>
              <a:t>Complex </a:t>
            </a:r>
            <a:r>
              <a:rPr lang="en-US" dirty="0" smtClean="0">
                <a:latin typeface="Century Gothic" panose="020B0502020202020204" pitchFamily="34" charset="0"/>
              </a:rPr>
              <a:t>queries and nuisance of SQL </a:t>
            </a:r>
            <a:r>
              <a:rPr lang="en-US" dirty="0">
                <a:latin typeface="Century Gothic" panose="020B0502020202020204" pitchFamily="34" charset="0"/>
              </a:rPr>
              <a:t>with the knowledge of multiple paths of getting results</a:t>
            </a:r>
          </a:p>
          <a:p>
            <a:pPr marL="342900" indent="-342900">
              <a:buAutoNum type="arabicPeriod" startAt="5"/>
            </a:pPr>
            <a:r>
              <a:rPr lang="en-US" dirty="0">
                <a:latin typeface="Century Gothic" panose="020B0502020202020204" pitchFamily="34" charset="0"/>
              </a:rPr>
              <a:t>Sequential process in querying, with the quest of finding more business implications from the data</a:t>
            </a:r>
          </a:p>
          <a:p>
            <a:pPr marL="342900" indent="-342900">
              <a:buAutoNum type="arabicPeriod" startAt="5"/>
            </a:pPr>
            <a:r>
              <a:rPr lang="en-US" dirty="0">
                <a:latin typeface="Century Gothic" panose="020B0502020202020204" pitchFamily="34" charset="0"/>
              </a:rPr>
              <a:t>Learning </a:t>
            </a:r>
            <a:r>
              <a:rPr lang="en-US" dirty="0" smtClean="0">
                <a:latin typeface="Century Gothic" panose="020B0502020202020204" pitchFamily="34" charset="0"/>
              </a:rPr>
              <a:t>from encountered </a:t>
            </a:r>
            <a:r>
              <a:rPr lang="en-US" dirty="0">
                <a:latin typeface="Century Gothic" panose="020B0502020202020204" pitchFamily="34" charset="0"/>
              </a:rPr>
              <a:t>errors like knowing to insert records from correct folder (</a:t>
            </a:r>
            <a:r>
              <a:rPr lang="en-US" dirty="0" err="1">
                <a:latin typeface="Century Gothic" panose="020B0502020202020204" pitchFamily="34" charset="0"/>
              </a:rPr>
              <a:t>secure_file_priv</a:t>
            </a:r>
            <a:r>
              <a:rPr lang="en-US" dirty="0">
                <a:latin typeface="Century Gothic" panose="020B0502020202020204" pitchFamily="34" charset="0"/>
              </a:rPr>
              <a:t>),</a:t>
            </a:r>
            <a:r>
              <a:rPr lang="en-US" dirty="0"/>
              <a:t> </a:t>
            </a:r>
            <a:r>
              <a:rPr lang="en-US" dirty="0">
                <a:latin typeface="Century Gothic" panose="020B0502020202020204" pitchFamily="34" charset="0"/>
              </a:rPr>
              <a:t>aggregation function </a:t>
            </a:r>
            <a:r>
              <a:rPr lang="en-US" dirty="0"/>
              <a:t>(</a:t>
            </a:r>
            <a:r>
              <a:rPr lang="en-US" dirty="0" err="1">
                <a:latin typeface="Century Gothic" panose="020B0502020202020204" pitchFamily="34" charset="0"/>
              </a:rPr>
              <a:t>sql_mode</a:t>
            </a:r>
            <a:r>
              <a:rPr lang="en-US" dirty="0">
                <a:latin typeface="Century Gothic" panose="020B0502020202020204" pitchFamily="34" charset="0"/>
              </a:rPr>
              <a:t>=('ONLY_FULL_GROUP_BY',‘’))</a:t>
            </a:r>
          </a:p>
          <a:p>
            <a:pPr marL="342900" indent="-342900">
              <a:buAutoNum type="arabicPeriod" startAt="5"/>
            </a:pPr>
            <a:r>
              <a:rPr lang="en-US" dirty="0">
                <a:latin typeface="Century Gothic" panose="020B0502020202020204" pitchFamily="34" charset="0"/>
              </a:rPr>
              <a:t>Garbage 'IN' equals Garbage 'Out': We initially started off with very little cleaning of the data and we realized that we are not getting correct result/visualization.</a:t>
            </a:r>
            <a:br>
              <a:rPr lang="en-US" dirty="0">
                <a:latin typeface="Century Gothic" panose="020B0502020202020204" pitchFamily="34" charset="0"/>
              </a:rPr>
            </a:br>
            <a:r>
              <a:rPr lang="en-US" dirty="0">
                <a:latin typeface="Century Gothic" panose="020B0502020202020204" pitchFamily="34" charset="0"/>
              </a:rPr>
              <a:t>Example: Similar County Names leading to incorrect </a:t>
            </a:r>
            <a:r>
              <a:rPr lang="en-US" dirty="0" smtClean="0">
                <a:latin typeface="Century Gothic" panose="020B0502020202020204" pitchFamily="34" charset="0"/>
              </a:rPr>
              <a:t>results. We were not aware that USA has </a:t>
            </a:r>
            <a:r>
              <a:rPr lang="en-US" dirty="0" smtClean="0">
                <a:latin typeface="Century Gothic" panose="020B0502020202020204" pitchFamily="34" charset="0"/>
              </a:rPr>
              <a:t>various counties with similar names and hence, after realization concatenated the county name with the state name to get unique record</a:t>
            </a:r>
          </a:p>
          <a:p>
            <a:pPr marL="342900" indent="-342900">
              <a:buAutoNum type="arabicPeriod" startAt="5"/>
            </a:pPr>
            <a:r>
              <a:rPr lang="en-US" dirty="0" smtClean="0">
                <a:latin typeface="Century Gothic" panose="020B0502020202020204" pitchFamily="34" charset="0"/>
              </a:rPr>
              <a:t>Hands on with Tableau taught usage of various kinds of charts that can be associated with a particular form a data</a:t>
            </a:r>
            <a:endParaRPr lang="en-US" dirty="0">
              <a:latin typeface="Century Gothic" panose="020B0502020202020204" pitchFamily="34" charset="0"/>
            </a:endParaRPr>
          </a:p>
          <a:p>
            <a:endParaRPr lang="en-US" dirty="0">
              <a:latin typeface="Century Gothic" panose="020B0502020202020204" pitchFamily="34" charset="0"/>
            </a:endParaRPr>
          </a:p>
          <a:p>
            <a:pPr marL="342900" indent="-342900">
              <a:buAutoNum type="arabicPeriod"/>
            </a:pPr>
            <a:endParaRPr lang="en-US" dirty="0">
              <a:latin typeface="Century Gothic" panose="020B0502020202020204" pitchFamily="34" charset="0"/>
            </a:endParaRPr>
          </a:p>
        </p:txBody>
      </p:sp>
      <p:sp>
        <p:nvSpPr>
          <p:cNvPr id="5" name="Title 1">
            <a:extLst>
              <a:ext uri="{FF2B5EF4-FFF2-40B4-BE49-F238E27FC236}">
                <a16:creationId xmlns:a16="http://schemas.microsoft.com/office/drawing/2014/main" id="{38AFC942-B4D5-4775-940E-1073AEEE8139}"/>
              </a:ext>
            </a:extLst>
          </p:cNvPr>
          <p:cNvSpPr txBox="1">
            <a:spLocks/>
          </p:cNvSpPr>
          <p:nvPr/>
        </p:nvSpPr>
        <p:spPr>
          <a:xfrm>
            <a:off x="679537" y="381347"/>
            <a:ext cx="10515600" cy="791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Century Gothic" panose="020B0502020202020204" pitchFamily="34" charset="0"/>
              </a:rPr>
              <a:t>Lessons Learned</a:t>
            </a:r>
          </a:p>
        </p:txBody>
      </p:sp>
      <p:sp>
        <p:nvSpPr>
          <p:cNvPr id="3" name="TextBox 2">
            <a:extLst>
              <a:ext uri="{FF2B5EF4-FFF2-40B4-BE49-F238E27FC236}">
                <a16:creationId xmlns:a16="http://schemas.microsoft.com/office/drawing/2014/main" id="{FA76B535-AF38-4C50-961E-7B00F4AE79F8}"/>
              </a:ext>
            </a:extLst>
          </p:cNvPr>
          <p:cNvSpPr txBox="1"/>
          <p:nvPr/>
        </p:nvSpPr>
        <p:spPr>
          <a:xfrm>
            <a:off x="8200571" y="6052457"/>
            <a:ext cx="3265715" cy="369332"/>
          </a:xfrm>
          <a:prstGeom prst="rect">
            <a:avLst/>
          </a:prstGeom>
          <a:noFill/>
        </p:spPr>
        <p:txBody>
          <a:bodyPr wrap="square" rtlCol="0">
            <a:spAutoFit/>
          </a:bodyPr>
          <a:lstStyle/>
          <a:p>
            <a:pPr algn="r"/>
            <a:r>
              <a:rPr lang="en-US" dirty="0"/>
              <a:t>End of Presentation</a:t>
            </a:r>
          </a:p>
        </p:txBody>
      </p:sp>
    </p:spTree>
    <p:extLst>
      <p:ext uri="{BB962C8B-B14F-4D97-AF65-F5344CB8AC3E}">
        <p14:creationId xmlns:p14="http://schemas.microsoft.com/office/powerpoint/2010/main" val="1867070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FEAE6803-F9B9-4402-8274-D88F7C47AC05}"/>
              </a:ext>
            </a:extLst>
          </p:cNvPr>
          <p:cNvPicPr>
            <a:picLocks noChangeAspect="1"/>
          </p:cNvPicPr>
          <p:nvPr/>
        </p:nvPicPr>
        <p:blipFill>
          <a:blip r:embed="rId2">
            <a:alphaModFix amt="77000"/>
            <a:extLst>
              <a:ext uri="{28A0092B-C50C-407E-A947-70E740481C1C}">
                <a14:useLocalDpi xmlns:a14="http://schemas.microsoft.com/office/drawing/2010/main" val="0"/>
              </a:ext>
            </a:extLst>
          </a:blip>
          <a:stretch>
            <a:fillRect/>
          </a:stretch>
        </p:blipFill>
        <p:spPr>
          <a:xfrm>
            <a:off x="0" y="0"/>
            <a:ext cx="12192001" cy="6858000"/>
          </a:xfrm>
          <a:prstGeom prst="rect">
            <a:avLst/>
          </a:prstGeom>
          <a:blipFill>
            <a:blip r:embed="rId3">
              <a:alphaModFix amt="77000"/>
            </a:blip>
            <a:tile tx="0" ty="0" sx="100000" sy="100000" flip="none" algn="tl"/>
          </a:blipFill>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8" name="TextBox 7">
            <a:extLst>
              <a:ext uri="{FF2B5EF4-FFF2-40B4-BE49-F238E27FC236}">
                <a16:creationId xmlns:a16="http://schemas.microsoft.com/office/drawing/2014/main" id="{DD6D4A28-AF3F-4018-B0B7-8762557C31AC}"/>
              </a:ext>
            </a:extLst>
          </p:cNvPr>
          <p:cNvSpPr txBox="1"/>
          <p:nvPr/>
        </p:nvSpPr>
        <p:spPr>
          <a:xfrm>
            <a:off x="124265" y="1876049"/>
            <a:ext cx="11943470" cy="2462213"/>
          </a:xfrm>
          <a:prstGeom prst="rect">
            <a:avLst/>
          </a:prstGeom>
          <a:solidFill>
            <a:srgbClr val="FCCB64">
              <a:alpha val="38000"/>
            </a:srgbClr>
          </a:solidFill>
          <a:effectLst>
            <a:glow rad="228600">
              <a:schemeClr val="accent6">
                <a:satMod val="175000"/>
                <a:alpha val="40000"/>
              </a:schemeClr>
            </a:glow>
          </a:effectLst>
        </p:spPr>
        <p:txBody>
          <a:bodyPr wrap="square" rtlCol="0">
            <a:spAutoFit/>
          </a:bodyPr>
          <a:lstStyle/>
          <a:p>
            <a:pPr algn="ctr">
              <a:lnSpc>
                <a:spcPct val="250000"/>
              </a:lnSpc>
            </a:pPr>
            <a:r>
              <a:rPr lang="en-US" sz="4400" b="1" dirty="0">
                <a:latin typeface="Century Gothic" panose="020B0502020202020204" pitchFamily="34" charset="0"/>
              </a:rPr>
              <a:t>Business Need and Introduction to Dataset</a:t>
            </a:r>
          </a:p>
          <a:p>
            <a:pPr algn="ctr"/>
            <a:endParaRPr lang="en-US" sz="4400" b="1" dirty="0"/>
          </a:p>
        </p:txBody>
      </p:sp>
    </p:spTree>
    <p:extLst>
      <p:ext uri="{BB962C8B-B14F-4D97-AF65-F5344CB8AC3E}">
        <p14:creationId xmlns:p14="http://schemas.microsoft.com/office/powerpoint/2010/main" val="306689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7FF5C7D2-D76C-4ED2-96C2-DC46C91BD217}"/>
              </a:ext>
            </a:extLst>
          </p:cNvPr>
          <p:cNvSpPr/>
          <p:nvPr/>
        </p:nvSpPr>
        <p:spPr>
          <a:xfrm>
            <a:off x="9443160" y="4064210"/>
            <a:ext cx="1815918" cy="2444415"/>
          </a:xfrm>
          <a:prstGeom prst="round2SameRect">
            <a:avLst/>
          </a:prstGeom>
          <a:solidFill>
            <a:srgbClr val="47CAEF"/>
          </a:solidFill>
          <a:ln>
            <a:solidFill>
              <a:srgbClr val="0F9FC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2" name="Rectangle 1">
            <a:extLst>
              <a:ext uri="{FF2B5EF4-FFF2-40B4-BE49-F238E27FC236}">
                <a16:creationId xmlns:a16="http://schemas.microsoft.com/office/drawing/2014/main" id="{26687F2E-ABF8-4E74-BBFB-CA8A11A85BFC}"/>
              </a:ext>
            </a:extLst>
          </p:cNvPr>
          <p:cNvSpPr/>
          <p:nvPr/>
        </p:nvSpPr>
        <p:spPr>
          <a:xfrm>
            <a:off x="240323" y="468237"/>
            <a:ext cx="9297572" cy="861774"/>
          </a:xfrm>
          <a:prstGeom prst="rect">
            <a:avLst/>
          </a:prstGeom>
        </p:spPr>
        <p:txBody>
          <a:bodyPr wrap="square">
            <a:spAutoFit/>
          </a:bodyPr>
          <a:lstStyle/>
          <a:p>
            <a:r>
              <a:rPr lang="en-US" sz="3200" b="1" dirty="0">
                <a:latin typeface="Century Gothic" panose="020B0502020202020204" pitchFamily="34" charset="0"/>
              </a:rPr>
              <a:t>Business Need and Introduction to Dataset </a:t>
            </a:r>
          </a:p>
          <a:p>
            <a:endParaRPr lang="en-US" b="1" dirty="0"/>
          </a:p>
        </p:txBody>
      </p:sp>
      <p:sp>
        <p:nvSpPr>
          <p:cNvPr id="7" name="TextBox 6">
            <a:extLst>
              <a:ext uri="{FF2B5EF4-FFF2-40B4-BE49-F238E27FC236}">
                <a16:creationId xmlns:a16="http://schemas.microsoft.com/office/drawing/2014/main" id="{31733421-2ED1-4395-81CA-87CB8DE40271}"/>
              </a:ext>
            </a:extLst>
          </p:cNvPr>
          <p:cNvSpPr txBox="1"/>
          <p:nvPr/>
        </p:nvSpPr>
        <p:spPr>
          <a:xfrm>
            <a:off x="667044" y="1330062"/>
            <a:ext cx="10649243" cy="2308324"/>
          </a:xfrm>
          <a:prstGeom prst="rect">
            <a:avLst/>
          </a:prstGeom>
          <a:noFill/>
        </p:spPr>
        <p:txBody>
          <a:bodyPr wrap="square" rtlCol="0">
            <a:spAutoFit/>
          </a:bodyPr>
          <a:lstStyle/>
          <a:p>
            <a:pPr algn="ctr"/>
            <a:r>
              <a:rPr lang="en-US" dirty="0">
                <a:latin typeface="Century Gothic" panose="020B0502020202020204" pitchFamily="34" charset="0"/>
              </a:rPr>
              <a:t>This project is an attempt to analyze and recognize the correlation between various living factors and mortality due to major diseases in USA. These correlation will help governments in devising policies and initiatives at a County level</a:t>
            </a: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p:txBody>
      </p:sp>
      <p:pic>
        <p:nvPicPr>
          <p:cNvPr id="6" name="Picture 5" descr="A picture containing room, gambling house, scene&#10;&#10;Description automatically generated">
            <a:extLst>
              <a:ext uri="{FF2B5EF4-FFF2-40B4-BE49-F238E27FC236}">
                <a16:creationId xmlns:a16="http://schemas.microsoft.com/office/drawing/2014/main" id="{56A68CC5-DE5B-4827-8B5B-0A91ABD0C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000" y="2517254"/>
            <a:ext cx="1099336" cy="1096204"/>
          </a:xfrm>
          <a:prstGeom prst="rect">
            <a:avLst/>
          </a:prstGeom>
          <a:effectLst>
            <a:softEdge rad="0"/>
          </a:effectLst>
        </p:spPr>
      </p:pic>
      <p:sp>
        <p:nvSpPr>
          <p:cNvPr id="9" name="Rectangle 8">
            <a:extLst>
              <a:ext uri="{FF2B5EF4-FFF2-40B4-BE49-F238E27FC236}">
                <a16:creationId xmlns:a16="http://schemas.microsoft.com/office/drawing/2014/main" id="{FB5DB014-CEDB-413B-BD69-096C2AF86A42}"/>
              </a:ext>
            </a:extLst>
          </p:cNvPr>
          <p:cNvSpPr/>
          <p:nvPr/>
        </p:nvSpPr>
        <p:spPr>
          <a:xfrm>
            <a:off x="9378499" y="3618423"/>
            <a:ext cx="1930337" cy="369332"/>
          </a:xfrm>
          <a:prstGeom prst="rect">
            <a:avLst/>
          </a:prstGeom>
        </p:spPr>
        <p:txBody>
          <a:bodyPr wrap="none">
            <a:spAutoFit/>
          </a:bodyPr>
          <a:lstStyle/>
          <a:p>
            <a:r>
              <a:rPr lang="en-US" dirty="0">
                <a:latin typeface="Century Gothic" panose="020B0502020202020204" pitchFamily="34" charset="0"/>
              </a:rPr>
              <a:t>67,000+ records</a:t>
            </a:r>
          </a:p>
        </p:txBody>
      </p:sp>
      <p:sp>
        <p:nvSpPr>
          <p:cNvPr id="10" name="TextBox 9">
            <a:extLst>
              <a:ext uri="{FF2B5EF4-FFF2-40B4-BE49-F238E27FC236}">
                <a16:creationId xmlns:a16="http://schemas.microsoft.com/office/drawing/2014/main" id="{2CE33D12-532B-48CA-B2F9-771667E7948F}"/>
              </a:ext>
            </a:extLst>
          </p:cNvPr>
          <p:cNvSpPr txBox="1"/>
          <p:nvPr/>
        </p:nvSpPr>
        <p:spPr>
          <a:xfrm>
            <a:off x="9583934" y="4277904"/>
            <a:ext cx="1534370" cy="2031325"/>
          </a:xfrm>
          <a:prstGeom prst="rect">
            <a:avLst/>
          </a:prstGeom>
          <a:noFill/>
        </p:spPr>
        <p:txBody>
          <a:bodyPr wrap="square" rtlCol="0">
            <a:spAutoFit/>
          </a:bodyPr>
          <a:lstStyle/>
          <a:p>
            <a:pPr algn="ctr"/>
            <a:r>
              <a:rPr lang="en-US" sz="1400" dirty="0">
                <a:latin typeface="Century Gothic" panose="020B0502020202020204" pitchFamily="34" charset="0"/>
              </a:rPr>
              <a:t>A rich and complete collection of mortality rates corresponding to different categories for all counties across the USA</a:t>
            </a:r>
          </a:p>
        </p:txBody>
      </p:sp>
      <p:pic>
        <p:nvPicPr>
          <p:cNvPr id="18" name="Picture 17">
            <a:extLst>
              <a:ext uri="{FF2B5EF4-FFF2-40B4-BE49-F238E27FC236}">
                <a16:creationId xmlns:a16="http://schemas.microsoft.com/office/drawing/2014/main" id="{AF1AFC06-E83A-43F5-BECD-4757B7FD0F4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47694" y="3443532"/>
            <a:ext cx="1737571" cy="767613"/>
          </a:xfrm>
          <a:prstGeom prst="rect">
            <a:avLst/>
          </a:prstGeom>
        </p:spPr>
      </p:pic>
      <p:pic>
        <p:nvPicPr>
          <p:cNvPr id="20" name="Picture 19">
            <a:extLst>
              <a:ext uri="{FF2B5EF4-FFF2-40B4-BE49-F238E27FC236}">
                <a16:creationId xmlns:a16="http://schemas.microsoft.com/office/drawing/2014/main" id="{0CE8C0C1-A31C-4762-A01A-9AC54C00EBE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51355" y="2435730"/>
            <a:ext cx="509061" cy="509061"/>
          </a:xfrm>
          <a:prstGeom prst="rect">
            <a:avLst/>
          </a:prstGeom>
        </p:spPr>
      </p:pic>
      <p:pic>
        <p:nvPicPr>
          <p:cNvPr id="16" name="Picture 15" descr="A close up of a logo&#10;&#10;Description automatically generated">
            <a:extLst>
              <a:ext uri="{FF2B5EF4-FFF2-40B4-BE49-F238E27FC236}">
                <a16:creationId xmlns:a16="http://schemas.microsoft.com/office/drawing/2014/main" id="{FC153D93-0537-461A-BA9B-FCA6804E42C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20158466">
            <a:off x="1087142" y="2754635"/>
            <a:ext cx="639153" cy="555514"/>
          </a:xfrm>
          <a:prstGeom prst="rect">
            <a:avLst/>
          </a:prstGeom>
        </p:spPr>
      </p:pic>
      <p:pic>
        <p:nvPicPr>
          <p:cNvPr id="14" name="Picture 13">
            <a:extLst>
              <a:ext uri="{FF2B5EF4-FFF2-40B4-BE49-F238E27FC236}">
                <a16:creationId xmlns:a16="http://schemas.microsoft.com/office/drawing/2014/main" id="{4D2A6318-7FB2-4C53-BA97-F7ECAFED2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607" y="3047106"/>
            <a:ext cx="677870" cy="677870"/>
          </a:xfrm>
          <a:prstGeom prst="rect">
            <a:avLst/>
          </a:prstGeom>
        </p:spPr>
      </p:pic>
      <p:pic>
        <p:nvPicPr>
          <p:cNvPr id="12" name="Picture 11" descr="A close up of a logo&#10;&#10;Description automatically generated">
            <a:extLst>
              <a:ext uri="{FF2B5EF4-FFF2-40B4-BE49-F238E27FC236}">
                <a16:creationId xmlns:a16="http://schemas.microsoft.com/office/drawing/2014/main" id="{1E6C15CE-0EFD-4B53-BA35-C987B17BEC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55415" y="2826496"/>
            <a:ext cx="411790" cy="411790"/>
          </a:xfrm>
          <a:prstGeom prst="rect">
            <a:avLst/>
          </a:prstGeom>
        </p:spPr>
      </p:pic>
      <p:sp>
        <p:nvSpPr>
          <p:cNvPr id="21" name="Rectangle: Top Corners Rounded 20">
            <a:extLst>
              <a:ext uri="{FF2B5EF4-FFF2-40B4-BE49-F238E27FC236}">
                <a16:creationId xmlns:a16="http://schemas.microsoft.com/office/drawing/2014/main" id="{981AA29F-7588-4DAF-9753-F5641967DF26}"/>
              </a:ext>
            </a:extLst>
          </p:cNvPr>
          <p:cNvSpPr/>
          <p:nvPr/>
        </p:nvSpPr>
        <p:spPr>
          <a:xfrm>
            <a:off x="884336" y="4064210"/>
            <a:ext cx="2142349" cy="2440744"/>
          </a:xfrm>
          <a:prstGeom prst="round2SameRect">
            <a:avLst/>
          </a:prstGeom>
          <a:solidFill>
            <a:srgbClr val="47CAEF"/>
          </a:solidFill>
          <a:ln>
            <a:solidFill>
              <a:srgbClr val="0F9FC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22" name="TextBox 21">
            <a:extLst>
              <a:ext uri="{FF2B5EF4-FFF2-40B4-BE49-F238E27FC236}">
                <a16:creationId xmlns:a16="http://schemas.microsoft.com/office/drawing/2014/main" id="{D96711E2-4E07-44EA-8167-BD4922DF613B}"/>
              </a:ext>
            </a:extLst>
          </p:cNvPr>
          <p:cNvSpPr txBox="1"/>
          <p:nvPr/>
        </p:nvSpPr>
        <p:spPr>
          <a:xfrm>
            <a:off x="888396" y="4211145"/>
            <a:ext cx="2138289" cy="2246769"/>
          </a:xfrm>
          <a:prstGeom prst="rect">
            <a:avLst/>
          </a:prstGeom>
          <a:noFill/>
        </p:spPr>
        <p:txBody>
          <a:bodyPr wrap="square" rtlCol="0">
            <a:spAutoFit/>
          </a:bodyPr>
          <a:lstStyle/>
          <a:p>
            <a:pPr algn="ctr"/>
            <a:r>
              <a:rPr lang="en-US" sz="1400" dirty="0">
                <a:latin typeface="Century Gothic" panose="020B0502020202020204" pitchFamily="34" charset="0"/>
              </a:rPr>
              <a:t>Comprehensive </a:t>
            </a:r>
            <a:r>
              <a:rPr lang="en-US" sz="1400" b="1" dirty="0">
                <a:latin typeface="Century Gothic" panose="020B0502020202020204" pitchFamily="34" charset="0"/>
              </a:rPr>
              <a:t>Census Data</a:t>
            </a:r>
            <a:r>
              <a:rPr lang="en-US" sz="1400" dirty="0">
                <a:latin typeface="Century Gothic" panose="020B0502020202020204" pitchFamily="34" charset="0"/>
              </a:rPr>
              <a:t> highlighting Demographics, Income, Nature of Employment, Mode of Transport, Population count granular to ethnicity at county level</a:t>
            </a:r>
          </a:p>
        </p:txBody>
      </p:sp>
      <p:pic>
        <p:nvPicPr>
          <p:cNvPr id="24" name="Picture 23">
            <a:extLst>
              <a:ext uri="{FF2B5EF4-FFF2-40B4-BE49-F238E27FC236}">
                <a16:creationId xmlns:a16="http://schemas.microsoft.com/office/drawing/2014/main" id="{A7104A88-A1AA-4DB9-A8BC-E04E7503B2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2394" y="2694855"/>
            <a:ext cx="1333640" cy="1282002"/>
          </a:xfrm>
          <a:prstGeom prst="rect">
            <a:avLst/>
          </a:prstGeom>
        </p:spPr>
      </p:pic>
      <p:sp>
        <p:nvSpPr>
          <p:cNvPr id="25" name="Rectangle: Top Corners Rounded 24">
            <a:extLst>
              <a:ext uri="{FF2B5EF4-FFF2-40B4-BE49-F238E27FC236}">
                <a16:creationId xmlns:a16="http://schemas.microsoft.com/office/drawing/2014/main" id="{3F086985-6BE3-41C5-829B-95190CBBDC5A}"/>
              </a:ext>
            </a:extLst>
          </p:cNvPr>
          <p:cNvSpPr/>
          <p:nvPr/>
        </p:nvSpPr>
        <p:spPr>
          <a:xfrm>
            <a:off x="3869129" y="4066874"/>
            <a:ext cx="1739381" cy="2438080"/>
          </a:xfrm>
          <a:prstGeom prst="round2SameRect">
            <a:avLst/>
          </a:prstGeom>
          <a:solidFill>
            <a:srgbClr val="47CAEF"/>
          </a:solidFill>
          <a:ln>
            <a:solidFill>
              <a:srgbClr val="0F9FC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26" name="TextBox 25">
            <a:extLst>
              <a:ext uri="{FF2B5EF4-FFF2-40B4-BE49-F238E27FC236}">
                <a16:creationId xmlns:a16="http://schemas.microsoft.com/office/drawing/2014/main" id="{E9D24FF7-30C4-43BE-8821-D648813E2B96}"/>
              </a:ext>
            </a:extLst>
          </p:cNvPr>
          <p:cNvSpPr txBox="1"/>
          <p:nvPr/>
        </p:nvSpPr>
        <p:spPr>
          <a:xfrm>
            <a:off x="3933366" y="4485695"/>
            <a:ext cx="1534370" cy="1600438"/>
          </a:xfrm>
          <a:prstGeom prst="rect">
            <a:avLst/>
          </a:prstGeom>
          <a:noFill/>
        </p:spPr>
        <p:txBody>
          <a:bodyPr wrap="square" rtlCol="0">
            <a:spAutoFit/>
          </a:bodyPr>
          <a:lstStyle/>
          <a:p>
            <a:pPr algn="ctr"/>
            <a:r>
              <a:rPr lang="en-US" sz="1400" b="1" dirty="0">
                <a:latin typeface="Century Gothic" panose="020B0502020202020204" pitchFamily="34" charset="0"/>
              </a:rPr>
              <a:t>Mortality Rate Data</a:t>
            </a:r>
            <a:r>
              <a:rPr lang="en-US" sz="1400" dirty="0">
                <a:latin typeface="Century Gothic" panose="020B0502020202020204" pitchFamily="34" charset="0"/>
              </a:rPr>
              <a:t> of Top 21 Categories corresponding to major diseases at County level</a:t>
            </a:r>
          </a:p>
        </p:txBody>
      </p:sp>
      <p:pic>
        <p:nvPicPr>
          <p:cNvPr id="28" name="Picture 27">
            <a:extLst>
              <a:ext uri="{FF2B5EF4-FFF2-40B4-BE49-F238E27FC236}">
                <a16:creationId xmlns:a16="http://schemas.microsoft.com/office/drawing/2014/main" id="{49C5DFCC-5C75-46B7-99B1-C4C2EA77A1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241" y="2762240"/>
            <a:ext cx="1134569" cy="1134569"/>
          </a:xfrm>
          <a:prstGeom prst="rect">
            <a:avLst/>
          </a:prstGeom>
        </p:spPr>
      </p:pic>
      <p:sp>
        <p:nvSpPr>
          <p:cNvPr id="29" name="Rectangle: Top Corners Rounded 28">
            <a:extLst>
              <a:ext uri="{FF2B5EF4-FFF2-40B4-BE49-F238E27FC236}">
                <a16:creationId xmlns:a16="http://schemas.microsoft.com/office/drawing/2014/main" id="{C971ECE9-0C6E-49F5-B5E0-CCE79D2BD4A2}"/>
              </a:ext>
            </a:extLst>
          </p:cNvPr>
          <p:cNvSpPr/>
          <p:nvPr/>
        </p:nvSpPr>
        <p:spPr>
          <a:xfrm>
            <a:off x="6586581" y="4043460"/>
            <a:ext cx="1815917" cy="2444415"/>
          </a:xfrm>
          <a:prstGeom prst="round2SameRect">
            <a:avLst/>
          </a:prstGeom>
          <a:solidFill>
            <a:srgbClr val="47CAEF"/>
          </a:solidFill>
          <a:ln>
            <a:solidFill>
              <a:srgbClr val="0F9FC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30" name="TextBox 29">
            <a:extLst>
              <a:ext uri="{FF2B5EF4-FFF2-40B4-BE49-F238E27FC236}">
                <a16:creationId xmlns:a16="http://schemas.microsoft.com/office/drawing/2014/main" id="{73CBBA11-5DFE-493E-B6D6-2F7955272A13}"/>
              </a:ext>
            </a:extLst>
          </p:cNvPr>
          <p:cNvSpPr txBox="1"/>
          <p:nvPr/>
        </p:nvSpPr>
        <p:spPr>
          <a:xfrm>
            <a:off x="6586581" y="4405838"/>
            <a:ext cx="1815918" cy="1815882"/>
          </a:xfrm>
          <a:prstGeom prst="rect">
            <a:avLst/>
          </a:prstGeom>
          <a:noFill/>
        </p:spPr>
        <p:txBody>
          <a:bodyPr wrap="square" rtlCol="0">
            <a:spAutoFit/>
          </a:bodyPr>
          <a:lstStyle/>
          <a:p>
            <a:pPr algn="ctr"/>
            <a:r>
              <a:rPr lang="en-US" sz="1400" dirty="0">
                <a:latin typeface="Century Gothic" panose="020B0502020202020204" pitchFamily="34" charset="0"/>
              </a:rPr>
              <a:t>A collective Dataset of both Census and Mortality for years </a:t>
            </a:r>
            <a:r>
              <a:rPr lang="en-US" sz="1400" b="1" dirty="0">
                <a:latin typeface="Century Gothic" panose="020B0502020202020204" pitchFamily="34" charset="0"/>
              </a:rPr>
              <a:t>2015 &amp; 2017 </a:t>
            </a:r>
            <a:r>
              <a:rPr lang="en-US" sz="1400" dirty="0">
                <a:latin typeface="Century Gothic" panose="020B0502020202020204" pitchFamily="34" charset="0"/>
              </a:rPr>
              <a:t>to intersperse &amp; capture the ‘changing trends’</a:t>
            </a:r>
          </a:p>
        </p:txBody>
      </p:sp>
    </p:spTree>
    <p:extLst>
      <p:ext uri="{BB962C8B-B14F-4D97-AF65-F5344CB8AC3E}">
        <p14:creationId xmlns:p14="http://schemas.microsoft.com/office/powerpoint/2010/main" val="276769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wall&#10;&#10;Description automatically generated">
            <a:extLst>
              <a:ext uri="{FF2B5EF4-FFF2-40B4-BE49-F238E27FC236}">
                <a16:creationId xmlns:a16="http://schemas.microsoft.com/office/drawing/2014/main" id="{9F51B484-2423-4F7B-ADAE-80F98AF2D13F}"/>
              </a:ext>
              <a:ext uri="{C183D7F6-B498-43B3-948B-1728B52AA6E4}">
                <adec:decorative xmlns:adec="http://schemas.microsoft.com/office/drawing/2017/decorative" xmlns="" val="0"/>
              </a:ext>
            </a:extLst>
          </p:cNvPr>
          <p:cNvPicPr>
            <a:picLocks noChangeAspect="1"/>
          </p:cNvPicPr>
          <p:nvPr/>
        </p:nvPicPr>
        <p:blipFill>
          <a:blip r:embed="rId2">
            <a:alphaModFix amt="9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DD6D4A28-AF3F-4018-B0B7-8762557C31AC}"/>
              </a:ext>
            </a:extLst>
          </p:cNvPr>
          <p:cNvSpPr txBox="1"/>
          <p:nvPr/>
        </p:nvSpPr>
        <p:spPr>
          <a:xfrm>
            <a:off x="124265" y="1876049"/>
            <a:ext cx="11943470" cy="2123658"/>
          </a:xfrm>
          <a:prstGeom prst="rect">
            <a:avLst/>
          </a:prstGeom>
          <a:solidFill>
            <a:srgbClr val="47CAEF">
              <a:alpha val="36000"/>
            </a:srgbClr>
          </a:solidFill>
          <a:ln>
            <a:solidFill>
              <a:srgbClr val="35A1BE"/>
            </a:solidFill>
          </a:ln>
          <a:effectLst>
            <a:glow rad="139700">
              <a:schemeClr val="accent3">
                <a:satMod val="175000"/>
                <a:alpha val="40000"/>
              </a:schemeClr>
            </a:glow>
          </a:effectLst>
        </p:spPr>
        <p:txBody>
          <a:bodyPr wrap="square" rtlCol="0">
            <a:spAutoFit/>
          </a:bodyPr>
          <a:lstStyle/>
          <a:p>
            <a:pPr algn="ctr"/>
            <a:endParaRPr lang="en-US" sz="4400" b="1" dirty="0">
              <a:solidFill>
                <a:schemeClr val="bg1">
                  <a:lumMod val="85000"/>
                </a:schemeClr>
              </a:solidFill>
              <a:latin typeface="Century Gothic" panose="020B0502020202020204" pitchFamily="34" charset="0"/>
            </a:endParaRPr>
          </a:p>
          <a:p>
            <a:pPr algn="ctr"/>
            <a:r>
              <a:rPr lang="en-US" sz="4400" b="1" dirty="0">
                <a:solidFill>
                  <a:schemeClr val="bg1">
                    <a:lumMod val="85000"/>
                  </a:schemeClr>
                </a:solidFill>
                <a:latin typeface="Century Gothic" panose="020B0502020202020204" pitchFamily="34" charset="0"/>
              </a:rPr>
              <a:t>Data Understanding</a:t>
            </a:r>
          </a:p>
          <a:p>
            <a:pPr algn="ctr"/>
            <a:endParaRPr lang="en-US" sz="4400" b="1"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2469646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picture containing object, first-aid kit&#10;&#10;Description automatically generated">
            <a:extLst>
              <a:ext uri="{FF2B5EF4-FFF2-40B4-BE49-F238E27FC236}">
                <a16:creationId xmlns:a16="http://schemas.microsoft.com/office/drawing/2014/main" id="{6B7824C0-542E-4B26-96B7-06ACAD29B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0889" y="4591395"/>
            <a:ext cx="646281" cy="646281"/>
          </a:xfrm>
          <a:prstGeom prst="rect">
            <a:avLst/>
          </a:prstGeom>
        </p:spPr>
      </p:pic>
      <p:pic>
        <p:nvPicPr>
          <p:cNvPr id="40" name="Picture 39">
            <a:extLst>
              <a:ext uri="{FF2B5EF4-FFF2-40B4-BE49-F238E27FC236}">
                <a16:creationId xmlns:a16="http://schemas.microsoft.com/office/drawing/2014/main" id="{C72E4D9B-C831-4427-A2FE-45555BF1A782}"/>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043" t="18412" r="73696" b="21364"/>
          <a:stretch/>
        </p:blipFill>
        <p:spPr>
          <a:xfrm>
            <a:off x="3319237" y="2728048"/>
            <a:ext cx="390157" cy="429747"/>
          </a:xfrm>
          <a:prstGeom prst="rect">
            <a:avLst/>
          </a:prstGeom>
        </p:spPr>
      </p:pic>
      <p:pic>
        <p:nvPicPr>
          <p:cNvPr id="5" name="Picture 4">
            <a:extLst>
              <a:ext uri="{FF2B5EF4-FFF2-40B4-BE49-F238E27FC236}">
                <a16:creationId xmlns:a16="http://schemas.microsoft.com/office/drawing/2014/main" id="{BD3DB320-EE0C-4F02-95E9-7EA54EF830ED}"/>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74298" t="32985" r="10306" b="28621"/>
          <a:stretch/>
        </p:blipFill>
        <p:spPr>
          <a:xfrm>
            <a:off x="3615655" y="3117888"/>
            <a:ext cx="258776" cy="285092"/>
          </a:xfrm>
          <a:prstGeom prst="rect">
            <a:avLst/>
          </a:prstGeom>
        </p:spPr>
      </p:pic>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3" name="Rectangle 2">
            <a:extLst>
              <a:ext uri="{FF2B5EF4-FFF2-40B4-BE49-F238E27FC236}">
                <a16:creationId xmlns:a16="http://schemas.microsoft.com/office/drawing/2014/main" id="{5FF9B8D4-BA81-4EE5-A099-AA0EE50CCAE9}"/>
              </a:ext>
            </a:extLst>
          </p:cNvPr>
          <p:cNvSpPr/>
          <p:nvPr/>
        </p:nvSpPr>
        <p:spPr>
          <a:xfrm>
            <a:off x="254391" y="449385"/>
            <a:ext cx="9297572" cy="584775"/>
          </a:xfrm>
          <a:prstGeom prst="rect">
            <a:avLst/>
          </a:prstGeom>
        </p:spPr>
        <p:txBody>
          <a:bodyPr wrap="square">
            <a:spAutoFit/>
          </a:bodyPr>
          <a:lstStyle/>
          <a:p>
            <a:r>
              <a:rPr lang="en-US" sz="3200" b="1" dirty="0">
                <a:latin typeface="Century Gothic" panose="020B0502020202020204" pitchFamily="34" charset="0"/>
              </a:rPr>
              <a:t>Data Understanding</a:t>
            </a:r>
            <a:endParaRPr lang="en-US" b="1" dirty="0"/>
          </a:p>
        </p:txBody>
      </p:sp>
      <p:pic>
        <p:nvPicPr>
          <p:cNvPr id="6" name="Picture 5" descr="A close up of a logo&#10;&#10;Description automatically generated">
            <a:extLst>
              <a:ext uri="{FF2B5EF4-FFF2-40B4-BE49-F238E27FC236}">
                <a16:creationId xmlns:a16="http://schemas.microsoft.com/office/drawing/2014/main" id="{3B686823-5F43-47E5-A88D-1894E830792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32045" y="5423501"/>
            <a:ext cx="585381" cy="508778"/>
          </a:xfrm>
          <a:prstGeom prst="rect">
            <a:avLst/>
          </a:prstGeom>
        </p:spPr>
      </p:pic>
      <p:pic>
        <p:nvPicPr>
          <p:cNvPr id="8" name="Picture 7" descr="A close up of a logo&#10;&#10;Description automatically generated">
            <a:extLst>
              <a:ext uri="{FF2B5EF4-FFF2-40B4-BE49-F238E27FC236}">
                <a16:creationId xmlns:a16="http://schemas.microsoft.com/office/drawing/2014/main" id="{6F74CA0A-75FD-4084-9F37-6CAE9FD7ACB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486829" y="3908787"/>
            <a:ext cx="486673" cy="486673"/>
          </a:xfrm>
          <a:prstGeom prst="rect">
            <a:avLst/>
          </a:prstGeom>
        </p:spPr>
      </p:pic>
      <p:pic>
        <p:nvPicPr>
          <p:cNvPr id="9" name="Picture 8" descr="A close up of a logo&#10;&#10;Description automatically generated">
            <a:extLst>
              <a:ext uri="{FF2B5EF4-FFF2-40B4-BE49-F238E27FC236}">
                <a16:creationId xmlns:a16="http://schemas.microsoft.com/office/drawing/2014/main" id="{EFA786DF-3444-45A5-9C08-2E4BCEE0A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724" y="1435680"/>
            <a:ext cx="1969514" cy="1235684"/>
          </a:xfrm>
          <a:prstGeom prst="rect">
            <a:avLst/>
          </a:prstGeom>
        </p:spPr>
      </p:pic>
      <p:sp>
        <p:nvSpPr>
          <p:cNvPr id="10" name="TextBox 9">
            <a:extLst>
              <a:ext uri="{FF2B5EF4-FFF2-40B4-BE49-F238E27FC236}">
                <a16:creationId xmlns:a16="http://schemas.microsoft.com/office/drawing/2014/main" id="{3BD3CBE0-979A-41AD-B48E-1BB1BD0D2235}"/>
              </a:ext>
            </a:extLst>
          </p:cNvPr>
          <p:cNvSpPr txBox="1"/>
          <p:nvPr/>
        </p:nvSpPr>
        <p:spPr>
          <a:xfrm>
            <a:off x="2282782" y="1183786"/>
            <a:ext cx="2201100" cy="400110"/>
          </a:xfrm>
          <a:prstGeom prst="rect">
            <a:avLst/>
          </a:prstGeom>
          <a:noFill/>
        </p:spPr>
        <p:txBody>
          <a:bodyPr wrap="square" rtlCol="0">
            <a:spAutoFit/>
          </a:bodyPr>
          <a:lstStyle/>
          <a:p>
            <a:r>
              <a:rPr lang="en-US" sz="2000" b="1" dirty="0">
                <a:latin typeface="Century Gothic" panose="020B0502020202020204" pitchFamily="34" charset="0"/>
              </a:rPr>
              <a:t>Census Data</a:t>
            </a:r>
          </a:p>
        </p:txBody>
      </p:sp>
      <p:pic>
        <p:nvPicPr>
          <p:cNvPr id="12" name="Picture 11">
            <a:extLst>
              <a:ext uri="{FF2B5EF4-FFF2-40B4-BE49-F238E27FC236}">
                <a16:creationId xmlns:a16="http://schemas.microsoft.com/office/drawing/2014/main" id="{6F5A9BA6-973D-40F3-93B6-213CCF54346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5634" y="2910253"/>
            <a:ext cx="531792" cy="531792"/>
          </a:xfrm>
          <a:prstGeom prst="rect">
            <a:avLst/>
          </a:prstGeom>
        </p:spPr>
      </p:pic>
      <p:sp>
        <p:nvSpPr>
          <p:cNvPr id="13" name="Rectangle: Top Corners Rounded 12">
            <a:extLst>
              <a:ext uri="{FF2B5EF4-FFF2-40B4-BE49-F238E27FC236}">
                <a16:creationId xmlns:a16="http://schemas.microsoft.com/office/drawing/2014/main" id="{227AF25E-EAA4-4872-95F0-19640C47552C}"/>
              </a:ext>
            </a:extLst>
          </p:cNvPr>
          <p:cNvSpPr/>
          <p:nvPr/>
        </p:nvSpPr>
        <p:spPr>
          <a:xfrm>
            <a:off x="254391" y="2738807"/>
            <a:ext cx="3039687"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A6A3051-FF88-4CDB-AE83-6CFAB1985398}"/>
              </a:ext>
            </a:extLst>
          </p:cNvPr>
          <p:cNvSpPr txBox="1"/>
          <p:nvPr/>
        </p:nvSpPr>
        <p:spPr>
          <a:xfrm>
            <a:off x="1347168" y="2737280"/>
            <a:ext cx="1171016" cy="307777"/>
          </a:xfrm>
          <a:prstGeom prst="rect">
            <a:avLst/>
          </a:prstGeom>
          <a:noFill/>
        </p:spPr>
        <p:txBody>
          <a:bodyPr wrap="square" rtlCol="0">
            <a:spAutoFit/>
          </a:bodyPr>
          <a:lstStyle/>
          <a:p>
            <a:r>
              <a:rPr lang="en-US" sz="1400" b="1" dirty="0">
                <a:latin typeface="Century Gothic" panose="020B0502020202020204" pitchFamily="34" charset="0"/>
              </a:rPr>
              <a:t>Location</a:t>
            </a:r>
          </a:p>
        </p:txBody>
      </p:sp>
      <p:sp>
        <p:nvSpPr>
          <p:cNvPr id="15" name="TextBox 14">
            <a:extLst>
              <a:ext uri="{FF2B5EF4-FFF2-40B4-BE49-F238E27FC236}">
                <a16:creationId xmlns:a16="http://schemas.microsoft.com/office/drawing/2014/main" id="{ADBD8A2C-9510-4293-92AB-0A39E6A9F128}"/>
              </a:ext>
            </a:extLst>
          </p:cNvPr>
          <p:cNvSpPr txBox="1"/>
          <p:nvPr/>
        </p:nvSpPr>
        <p:spPr>
          <a:xfrm>
            <a:off x="1285949" y="3125026"/>
            <a:ext cx="1630832" cy="276999"/>
          </a:xfrm>
          <a:prstGeom prst="rect">
            <a:avLst/>
          </a:prstGeom>
          <a:noFill/>
        </p:spPr>
        <p:txBody>
          <a:bodyPr wrap="square" rtlCol="0">
            <a:spAutoFit/>
          </a:bodyPr>
          <a:lstStyle/>
          <a:p>
            <a:r>
              <a:rPr lang="en-US" sz="1200" dirty="0">
                <a:latin typeface="Century Gothic" panose="020B0502020202020204" pitchFamily="34" charset="0"/>
              </a:rPr>
              <a:t>County, State</a:t>
            </a:r>
          </a:p>
        </p:txBody>
      </p:sp>
      <p:sp>
        <p:nvSpPr>
          <p:cNvPr id="17" name="Rectangle: Top Corners Rounded 16">
            <a:extLst>
              <a:ext uri="{FF2B5EF4-FFF2-40B4-BE49-F238E27FC236}">
                <a16:creationId xmlns:a16="http://schemas.microsoft.com/office/drawing/2014/main" id="{2D94EC5B-8CC4-448F-A467-4371D3B19CBB}"/>
              </a:ext>
            </a:extLst>
          </p:cNvPr>
          <p:cNvSpPr/>
          <p:nvPr/>
        </p:nvSpPr>
        <p:spPr>
          <a:xfrm>
            <a:off x="254391" y="3718463"/>
            <a:ext cx="3039687" cy="1342854"/>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842C880-14EF-4421-BC3C-CAAC9E9B8770}"/>
              </a:ext>
            </a:extLst>
          </p:cNvPr>
          <p:cNvSpPr txBox="1"/>
          <p:nvPr/>
        </p:nvSpPr>
        <p:spPr>
          <a:xfrm>
            <a:off x="1169946" y="3726559"/>
            <a:ext cx="1888961" cy="307777"/>
          </a:xfrm>
          <a:prstGeom prst="rect">
            <a:avLst/>
          </a:prstGeom>
          <a:noFill/>
        </p:spPr>
        <p:txBody>
          <a:bodyPr wrap="square" rtlCol="0">
            <a:spAutoFit/>
          </a:bodyPr>
          <a:lstStyle/>
          <a:p>
            <a:pPr fontAlgn="ctr"/>
            <a:r>
              <a:rPr lang="en-US" sz="1400" b="1" dirty="0">
                <a:latin typeface="Century Gothic" panose="020B0502020202020204" pitchFamily="34" charset="0"/>
              </a:rPr>
              <a:t>Demographic</a:t>
            </a:r>
          </a:p>
        </p:txBody>
      </p:sp>
      <p:pic>
        <p:nvPicPr>
          <p:cNvPr id="20" name="Picture 19">
            <a:extLst>
              <a:ext uri="{FF2B5EF4-FFF2-40B4-BE49-F238E27FC236}">
                <a16:creationId xmlns:a16="http://schemas.microsoft.com/office/drawing/2014/main" id="{D0F62FB9-0A98-4CFB-9CFA-1D99FAB2CAE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06177" y="4059807"/>
            <a:ext cx="559405" cy="559405"/>
          </a:xfrm>
          <a:prstGeom prst="rect">
            <a:avLst/>
          </a:prstGeom>
        </p:spPr>
      </p:pic>
      <p:sp>
        <p:nvSpPr>
          <p:cNvPr id="21" name="TextBox 20">
            <a:extLst>
              <a:ext uri="{FF2B5EF4-FFF2-40B4-BE49-F238E27FC236}">
                <a16:creationId xmlns:a16="http://schemas.microsoft.com/office/drawing/2014/main" id="{85C09229-021E-42BA-A70B-A58ED2C85763}"/>
              </a:ext>
            </a:extLst>
          </p:cNvPr>
          <p:cNvSpPr txBox="1"/>
          <p:nvPr/>
        </p:nvSpPr>
        <p:spPr>
          <a:xfrm>
            <a:off x="841065" y="4114305"/>
            <a:ext cx="2234888" cy="646331"/>
          </a:xfrm>
          <a:prstGeom prst="rect">
            <a:avLst/>
          </a:prstGeom>
          <a:noFill/>
        </p:spPr>
        <p:txBody>
          <a:bodyPr wrap="square" rtlCol="0">
            <a:spAutoFit/>
          </a:bodyPr>
          <a:lstStyle/>
          <a:p>
            <a:pPr algn="ctr"/>
            <a:r>
              <a:rPr lang="en-US" sz="1200" dirty="0">
                <a:latin typeface="Century Gothic" panose="020B0502020202020204" pitchFamily="34" charset="0"/>
              </a:rPr>
              <a:t>Total Population, Men, Women, Hispanic, White, Black, Native, Asian, Citizen</a:t>
            </a:r>
          </a:p>
        </p:txBody>
      </p:sp>
      <p:sp>
        <p:nvSpPr>
          <p:cNvPr id="22" name="Rectangle: Top Corners Rounded 21">
            <a:extLst>
              <a:ext uri="{FF2B5EF4-FFF2-40B4-BE49-F238E27FC236}">
                <a16:creationId xmlns:a16="http://schemas.microsoft.com/office/drawing/2014/main" id="{037824EF-815E-43F2-A26F-CB78C7866FAD}"/>
              </a:ext>
            </a:extLst>
          </p:cNvPr>
          <p:cNvSpPr/>
          <p:nvPr/>
        </p:nvSpPr>
        <p:spPr>
          <a:xfrm>
            <a:off x="254391" y="5256006"/>
            <a:ext cx="3039687" cy="1236869"/>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4D87D0C-B1B5-435B-98DA-0F482068F965}"/>
              </a:ext>
            </a:extLst>
          </p:cNvPr>
          <p:cNvSpPr txBox="1"/>
          <p:nvPr/>
        </p:nvSpPr>
        <p:spPr>
          <a:xfrm>
            <a:off x="1401734" y="5250504"/>
            <a:ext cx="1171016" cy="307777"/>
          </a:xfrm>
          <a:prstGeom prst="rect">
            <a:avLst/>
          </a:prstGeom>
          <a:noFill/>
        </p:spPr>
        <p:txBody>
          <a:bodyPr wrap="square" rtlCol="0">
            <a:spAutoFit/>
          </a:bodyPr>
          <a:lstStyle/>
          <a:p>
            <a:r>
              <a:rPr lang="en-US" sz="1400" b="1" dirty="0">
                <a:latin typeface="Century Gothic" panose="020B0502020202020204" pitchFamily="34" charset="0"/>
              </a:rPr>
              <a:t>Income</a:t>
            </a:r>
          </a:p>
        </p:txBody>
      </p:sp>
      <p:sp>
        <p:nvSpPr>
          <p:cNvPr id="24" name="TextBox 23">
            <a:extLst>
              <a:ext uri="{FF2B5EF4-FFF2-40B4-BE49-F238E27FC236}">
                <a16:creationId xmlns:a16="http://schemas.microsoft.com/office/drawing/2014/main" id="{00D80494-3C2D-471D-9F69-5B4D35F234C9}"/>
              </a:ext>
            </a:extLst>
          </p:cNvPr>
          <p:cNvSpPr txBox="1"/>
          <p:nvPr/>
        </p:nvSpPr>
        <p:spPr>
          <a:xfrm>
            <a:off x="834860" y="5590664"/>
            <a:ext cx="2396674" cy="830997"/>
          </a:xfrm>
          <a:prstGeom prst="rect">
            <a:avLst/>
          </a:prstGeom>
          <a:noFill/>
        </p:spPr>
        <p:txBody>
          <a:bodyPr wrap="square" rtlCol="0">
            <a:spAutoFit/>
          </a:bodyPr>
          <a:lstStyle/>
          <a:p>
            <a:pPr algn="ctr"/>
            <a:r>
              <a:rPr lang="en-US" sz="1200" dirty="0">
                <a:latin typeface="Century Gothic" panose="020B0502020202020204" pitchFamily="34" charset="0"/>
              </a:rPr>
              <a:t>Income, Income Error, Income Per Capita, Income Per Capita Error, Poverty, Child Poverty</a:t>
            </a:r>
          </a:p>
        </p:txBody>
      </p:sp>
      <p:sp>
        <p:nvSpPr>
          <p:cNvPr id="25" name="Rectangle: Top Corners Rounded 24">
            <a:extLst>
              <a:ext uri="{FF2B5EF4-FFF2-40B4-BE49-F238E27FC236}">
                <a16:creationId xmlns:a16="http://schemas.microsoft.com/office/drawing/2014/main" id="{4112A0E9-B8F7-4674-A6A8-7D59BF289962}"/>
              </a:ext>
            </a:extLst>
          </p:cNvPr>
          <p:cNvSpPr/>
          <p:nvPr/>
        </p:nvSpPr>
        <p:spPr>
          <a:xfrm>
            <a:off x="3383333" y="2731772"/>
            <a:ext cx="3039687"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E85926E-A97C-4581-9BD7-5A96A66A3A3D}"/>
              </a:ext>
            </a:extLst>
          </p:cNvPr>
          <p:cNvSpPr txBox="1"/>
          <p:nvPr/>
        </p:nvSpPr>
        <p:spPr>
          <a:xfrm>
            <a:off x="4215714" y="2699911"/>
            <a:ext cx="2408438" cy="307777"/>
          </a:xfrm>
          <a:prstGeom prst="rect">
            <a:avLst/>
          </a:prstGeom>
          <a:noFill/>
        </p:spPr>
        <p:txBody>
          <a:bodyPr wrap="square" rtlCol="0">
            <a:spAutoFit/>
          </a:bodyPr>
          <a:lstStyle/>
          <a:p>
            <a:r>
              <a:rPr lang="en-US" sz="1400" b="1" dirty="0">
                <a:latin typeface="Century Gothic" panose="020B0502020202020204" pitchFamily="34" charset="0"/>
              </a:rPr>
              <a:t>Mode of Transport </a:t>
            </a:r>
          </a:p>
        </p:txBody>
      </p:sp>
      <p:sp>
        <p:nvSpPr>
          <p:cNvPr id="27" name="TextBox 26">
            <a:extLst>
              <a:ext uri="{FF2B5EF4-FFF2-40B4-BE49-F238E27FC236}">
                <a16:creationId xmlns:a16="http://schemas.microsoft.com/office/drawing/2014/main" id="{951A1323-45FF-4F05-93FC-3176F0628558}"/>
              </a:ext>
            </a:extLst>
          </p:cNvPr>
          <p:cNvSpPr txBox="1"/>
          <p:nvPr/>
        </p:nvSpPr>
        <p:spPr>
          <a:xfrm>
            <a:off x="3822529" y="2960751"/>
            <a:ext cx="2688933" cy="646331"/>
          </a:xfrm>
          <a:prstGeom prst="rect">
            <a:avLst/>
          </a:prstGeom>
          <a:noFill/>
        </p:spPr>
        <p:txBody>
          <a:bodyPr wrap="square" rtlCol="0">
            <a:spAutoFit/>
          </a:bodyPr>
          <a:lstStyle/>
          <a:p>
            <a:pPr algn="ctr"/>
            <a:r>
              <a:rPr lang="en-US" sz="1200" dirty="0">
                <a:latin typeface="Century Gothic" panose="020B0502020202020204" pitchFamily="34" charset="0"/>
              </a:rPr>
              <a:t>Drive, Carpool, Transit, Walk, Other Transport, Mean Commute, Work at Home</a:t>
            </a:r>
          </a:p>
        </p:txBody>
      </p:sp>
      <p:sp>
        <p:nvSpPr>
          <p:cNvPr id="28" name="Rectangle: Top Corners Rounded 27">
            <a:extLst>
              <a:ext uri="{FF2B5EF4-FFF2-40B4-BE49-F238E27FC236}">
                <a16:creationId xmlns:a16="http://schemas.microsoft.com/office/drawing/2014/main" id="{54A764AB-F8B7-4027-8B5A-DA07AFE7CEB2}"/>
              </a:ext>
            </a:extLst>
          </p:cNvPr>
          <p:cNvSpPr/>
          <p:nvPr/>
        </p:nvSpPr>
        <p:spPr>
          <a:xfrm>
            <a:off x="3383332" y="4686116"/>
            <a:ext cx="3039687"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9A9FF8A-B4B9-47CC-BCAB-3FF6890A048D}"/>
              </a:ext>
            </a:extLst>
          </p:cNvPr>
          <p:cNvSpPr txBox="1"/>
          <p:nvPr/>
        </p:nvSpPr>
        <p:spPr>
          <a:xfrm>
            <a:off x="4215714" y="4741348"/>
            <a:ext cx="1981199" cy="523220"/>
          </a:xfrm>
          <a:prstGeom prst="rect">
            <a:avLst/>
          </a:prstGeom>
          <a:noFill/>
        </p:spPr>
        <p:txBody>
          <a:bodyPr wrap="square" rtlCol="0">
            <a:spAutoFit/>
          </a:bodyPr>
          <a:lstStyle/>
          <a:p>
            <a:r>
              <a:rPr lang="en-US" sz="1400" b="1" dirty="0">
                <a:latin typeface="Century Gothic" panose="020B0502020202020204" pitchFamily="34" charset="0"/>
              </a:rPr>
              <a:t>Employment Type	</a:t>
            </a:r>
          </a:p>
        </p:txBody>
      </p:sp>
      <p:sp>
        <p:nvSpPr>
          <p:cNvPr id="30" name="TextBox 29">
            <a:extLst>
              <a:ext uri="{FF2B5EF4-FFF2-40B4-BE49-F238E27FC236}">
                <a16:creationId xmlns:a16="http://schemas.microsoft.com/office/drawing/2014/main" id="{D8344BCB-3E9B-420F-8F43-E77CFFFF337A}"/>
              </a:ext>
            </a:extLst>
          </p:cNvPr>
          <p:cNvSpPr txBox="1"/>
          <p:nvPr/>
        </p:nvSpPr>
        <p:spPr>
          <a:xfrm>
            <a:off x="4078716" y="5091029"/>
            <a:ext cx="2083609" cy="276999"/>
          </a:xfrm>
          <a:prstGeom prst="rect">
            <a:avLst/>
          </a:prstGeom>
          <a:noFill/>
        </p:spPr>
        <p:txBody>
          <a:bodyPr wrap="square" rtlCol="0">
            <a:spAutoFit/>
          </a:bodyPr>
          <a:lstStyle/>
          <a:p>
            <a:pPr algn="ctr"/>
            <a:r>
              <a:rPr lang="en-US" sz="1200" dirty="0">
                <a:latin typeface="Century Gothic" panose="020B0502020202020204" pitchFamily="34" charset="0"/>
              </a:rPr>
              <a:t>Private, Public, Family</a:t>
            </a:r>
          </a:p>
        </p:txBody>
      </p:sp>
      <p:sp>
        <p:nvSpPr>
          <p:cNvPr id="31" name="Rectangle: Top Corners Rounded 30">
            <a:extLst>
              <a:ext uri="{FF2B5EF4-FFF2-40B4-BE49-F238E27FC236}">
                <a16:creationId xmlns:a16="http://schemas.microsoft.com/office/drawing/2014/main" id="{45D732B0-B480-4F32-959A-DC9CF86A4343}"/>
              </a:ext>
            </a:extLst>
          </p:cNvPr>
          <p:cNvSpPr/>
          <p:nvPr/>
        </p:nvSpPr>
        <p:spPr>
          <a:xfrm>
            <a:off x="3357744" y="5611155"/>
            <a:ext cx="3065275"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E2AA81B-195F-4E2B-B66C-210ADAA18D58}"/>
              </a:ext>
            </a:extLst>
          </p:cNvPr>
          <p:cNvSpPr txBox="1"/>
          <p:nvPr/>
        </p:nvSpPr>
        <p:spPr>
          <a:xfrm>
            <a:off x="4161466" y="5620898"/>
            <a:ext cx="2141955" cy="307777"/>
          </a:xfrm>
          <a:prstGeom prst="rect">
            <a:avLst/>
          </a:prstGeom>
          <a:noFill/>
        </p:spPr>
        <p:txBody>
          <a:bodyPr wrap="square" rtlCol="0">
            <a:spAutoFit/>
          </a:bodyPr>
          <a:lstStyle/>
          <a:p>
            <a:r>
              <a:rPr lang="en-US" sz="1400" b="1" dirty="0">
                <a:latin typeface="Century Gothic" panose="020B0502020202020204" pitchFamily="34" charset="0"/>
              </a:rPr>
              <a:t>Employment Status</a:t>
            </a:r>
          </a:p>
        </p:txBody>
      </p:sp>
      <p:sp>
        <p:nvSpPr>
          <p:cNvPr id="33" name="TextBox 32">
            <a:extLst>
              <a:ext uri="{FF2B5EF4-FFF2-40B4-BE49-F238E27FC236}">
                <a16:creationId xmlns:a16="http://schemas.microsoft.com/office/drawing/2014/main" id="{A83BBE90-E0C0-4DD9-8A39-DDEDF1DE42A7}"/>
              </a:ext>
            </a:extLst>
          </p:cNvPr>
          <p:cNvSpPr txBox="1"/>
          <p:nvPr/>
        </p:nvSpPr>
        <p:spPr>
          <a:xfrm>
            <a:off x="3685026" y="5988772"/>
            <a:ext cx="2897198" cy="461665"/>
          </a:xfrm>
          <a:prstGeom prst="rect">
            <a:avLst/>
          </a:prstGeom>
          <a:noFill/>
        </p:spPr>
        <p:txBody>
          <a:bodyPr wrap="square" rtlCol="0">
            <a:spAutoFit/>
          </a:bodyPr>
          <a:lstStyle/>
          <a:p>
            <a:pPr algn="ctr"/>
            <a:r>
              <a:rPr lang="en-US" sz="1200" dirty="0">
                <a:latin typeface="Century Gothic" panose="020B0502020202020204" pitchFamily="34" charset="0"/>
              </a:rPr>
              <a:t>Employed, Self Employed, Unemployed</a:t>
            </a:r>
          </a:p>
        </p:txBody>
      </p:sp>
      <p:sp>
        <p:nvSpPr>
          <p:cNvPr id="34" name="Rectangle: Top Corners Rounded 33">
            <a:extLst>
              <a:ext uri="{FF2B5EF4-FFF2-40B4-BE49-F238E27FC236}">
                <a16:creationId xmlns:a16="http://schemas.microsoft.com/office/drawing/2014/main" id="{00451FAA-E731-41EC-B386-0EF16324F91A}"/>
              </a:ext>
            </a:extLst>
          </p:cNvPr>
          <p:cNvSpPr/>
          <p:nvPr/>
        </p:nvSpPr>
        <p:spPr>
          <a:xfrm>
            <a:off x="3383333" y="3729710"/>
            <a:ext cx="3039687"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B49F023-28A6-460C-8401-5C7F00759D0C}"/>
              </a:ext>
            </a:extLst>
          </p:cNvPr>
          <p:cNvSpPr txBox="1"/>
          <p:nvPr/>
        </p:nvSpPr>
        <p:spPr>
          <a:xfrm>
            <a:off x="4097768" y="3716088"/>
            <a:ext cx="2299663" cy="307777"/>
          </a:xfrm>
          <a:prstGeom prst="rect">
            <a:avLst/>
          </a:prstGeom>
          <a:noFill/>
        </p:spPr>
        <p:txBody>
          <a:bodyPr wrap="square" rtlCol="0">
            <a:spAutoFit/>
          </a:bodyPr>
          <a:lstStyle/>
          <a:p>
            <a:r>
              <a:rPr lang="en-US" sz="1400" b="1" dirty="0">
                <a:latin typeface="Century Gothic" panose="020B0502020202020204" pitchFamily="34" charset="0"/>
              </a:rPr>
              <a:t>Employment Sector</a:t>
            </a:r>
          </a:p>
        </p:txBody>
      </p:sp>
      <p:sp>
        <p:nvSpPr>
          <p:cNvPr id="36" name="TextBox 35">
            <a:extLst>
              <a:ext uri="{FF2B5EF4-FFF2-40B4-BE49-F238E27FC236}">
                <a16:creationId xmlns:a16="http://schemas.microsoft.com/office/drawing/2014/main" id="{A1239E46-C6E2-4A7F-9025-B7AAE8FF3311}"/>
              </a:ext>
            </a:extLst>
          </p:cNvPr>
          <p:cNvSpPr txBox="1"/>
          <p:nvPr/>
        </p:nvSpPr>
        <p:spPr>
          <a:xfrm>
            <a:off x="3780302" y="4083964"/>
            <a:ext cx="2801922" cy="461665"/>
          </a:xfrm>
          <a:prstGeom prst="rect">
            <a:avLst/>
          </a:prstGeom>
          <a:noFill/>
        </p:spPr>
        <p:txBody>
          <a:bodyPr wrap="square" rtlCol="0">
            <a:spAutoFit/>
          </a:bodyPr>
          <a:lstStyle/>
          <a:p>
            <a:pPr algn="ctr"/>
            <a:r>
              <a:rPr lang="en-US" sz="1200" dirty="0">
                <a:latin typeface="Century Gothic" panose="020B0502020202020204" pitchFamily="34" charset="0"/>
              </a:rPr>
              <a:t>Professional, Service, Office, Construction, Production</a:t>
            </a:r>
          </a:p>
        </p:txBody>
      </p:sp>
      <p:pic>
        <p:nvPicPr>
          <p:cNvPr id="38" name="Picture 37">
            <a:extLst>
              <a:ext uri="{FF2B5EF4-FFF2-40B4-BE49-F238E27FC236}">
                <a16:creationId xmlns:a16="http://schemas.microsoft.com/office/drawing/2014/main" id="{15A127C5-CE93-43B7-8753-410F8E599C94}"/>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5660" t="8875" r="6400" b="8631"/>
          <a:stretch/>
        </p:blipFill>
        <p:spPr>
          <a:xfrm>
            <a:off x="3501267" y="4849516"/>
            <a:ext cx="642524" cy="602737"/>
          </a:xfrm>
          <a:prstGeom prst="rect">
            <a:avLst/>
          </a:prstGeom>
        </p:spPr>
      </p:pic>
      <p:pic>
        <p:nvPicPr>
          <p:cNvPr id="42" name="Picture 41">
            <a:extLst>
              <a:ext uri="{FF2B5EF4-FFF2-40B4-BE49-F238E27FC236}">
                <a16:creationId xmlns:a16="http://schemas.microsoft.com/office/drawing/2014/main" id="{F352ED4C-5C30-47B2-A3E9-B1076EF291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791" t="30131" r="53270" b="30742"/>
          <a:stretch/>
        </p:blipFill>
        <p:spPr>
          <a:xfrm>
            <a:off x="3387147" y="3120628"/>
            <a:ext cx="246786" cy="237776"/>
          </a:xfrm>
          <a:prstGeom prst="rect">
            <a:avLst/>
          </a:prstGeom>
        </p:spPr>
      </p:pic>
      <p:pic>
        <p:nvPicPr>
          <p:cNvPr id="43" name="Picture 42">
            <a:extLst>
              <a:ext uri="{FF2B5EF4-FFF2-40B4-BE49-F238E27FC236}">
                <a16:creationId xmlns:a16="http://schemas.microsoft.com/office/drawing/2014/main" id="{D55BB468-6247-4974-8BF4-BD1C73CB882F}"/>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1715" t="27208" r="32950" b="27044"/>
          <a:stretch/>
        </p:blipFill>
        <p:spPr>
          <a:xfrm>
            <a:off x="3628271" y="2785003"/>
            <a:ext cx="246160" cy="324386"/>
          </a:xfrm>
          <a:prstGeom prst="rect">
            <a:avLst/>
          </a:prstGeom>
        </p:spPr>
      </p:pic>
      <p:pic>
        <p:nvPicPr>
          <p:cNvPr id="45" name="Picture 44">
            <a:extLst>
              <a:ext uri="{FF2B5EF4-FFF2-40B4-BE49-F238E27FC236}">
                <a16:creationId xmlns:a16="http://schemas.microsoft.com/office/drawing/2014/main" id="{F8FB40DF-F82F-49C6-8B86-F07B43E0B359}"/>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648" t="-723" r="719" b="10064"/>
          <a:stretch/>
        </p:blipFill>
        <p:spPr>
          <a:xfrm>
            <a:off x="3477199" y="5782591"/>
            <a:ext cx="590257" cy="506724"/>
          </a:xfrm>
          <a:prstGeom prst="rect">
            <a:avLst/>
          </a:prstGeom>
        </p:spPr>
      </p:pic>
      <p:sp>
        <p:nvSpPr>
          <p:cNvPr id="46" name="Rectangle: Top Corners Rounded 45">
            <a:extLst>
              <a:ext uri="{FF2B5EF4-FFF2-40B4-BE49-F238E27FC236}">
                <a16:creationId xmlns:a16="http://schemas.microsoft.com/office/drawing/2014/main" id="{B6DF734A-28F8-4E45-B50B-7DB24C1ABCA1}"/>
              </a:ext>
            </a:extLst>
          </p:cNvPr>
          <p:cNvSpPr/>
          <p:nvPr/>
        </p:nvSpPr>
        <p:spPr>
          <a:xfrm>
            <a:off x="197151" y="1183786"/>
            <a:ext cx="6314311" cy="5382114"/>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CAC2AB8A-FDB9-44D8-908E-447E4B24C857}"/>
              </a:ext>
            </a:extLst>
          </p:cNvPr>
          <p:cNvSpPr/>
          <p:nvPr/>
        </p:nvSpPr>
        <p:spPr>
          <a:xfrm>
            <a:off x="6695359" y="1194836"/>
            <a:ext cx="5298084" cy="5371064"/>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EBB9B2D-CD1F-4FF3-A172-62EC67F1FC0E}"/>
              </a:ext>
            </a:extLst>
          </p:cNvPr>
          <p:cNvSpPr/>
          <p:nvPr/>
        </p:nvSpPr>
        <p:spPr>
          <a:xfrm>
            <a:off x="8699724" y="1244900"/>
            <a:ext cx="1750800" cy="369332"/>
          </a:xfrm>
          <a:prstGeom prst="rect">
            <a:avLst/>
          </a:prstGeom>
        </p:spPr>
        <p:txBody>
          <a:bodyPr wrap="none">
            <a:spAutoFit/>
          </a:bodyPr>
          <a:lstStyle/>
          <a:p>
            <a:r>
              <a:rPr lang="en-US" b="1" dirty="0">
                <a:latin typeface="Century Gothic" panose="020B0502020202020204" pitchFamily="34" charset="0"/>
              </a:rPr>
              <a:t>Mortality Data</a:t>
            </a:r>
          </a:p>
        </p:txBody>
      </p:sp>
      <p:graphicFrame>
        <p:nvGraphicFramePr>
          <p:cNvPr id="50" name="Table 49">
            <a:extLst>
              <a:ext uri="{FF2B5EF4-FFF2-40B4-BE49-F238E27FC236}">
                <a16:creationId xmlns:a16="http://schemas.microsoft.com/office/drawing/2014/main" id="{60CC3B98-CCAC-4EC3-BA43-B76D5FDF722B}"/>
              </a:ext>
            </a:extLst>
          </p:cNvPr>
          <p:cNvGraphicFramePr>
            <a:graphicFrameLocks noGrp="1"/>
          </p:cNvGraphicFramePr>
          <p:nvPr>
            <p:extLst>
              <p:ext uri="{D42A27DB-BD31-4B8C-83A1-F6EECF244321}">
                <p14:modId xmlns:p14="http://schemas.microsoft.com/office/powerpoint/2010/main" val="2420054269"/>
              </p:ext>
            </p:extLst>
          </p:nvPr>
        </p:nvGraphicFramePr>
        <p:xfrm>
          <a:off x="7114018" y="4083964"/>
          <a:ext cx="4316720" cy="5115398"/>
        </p:xfrm>
        <a:graphic>
          <a:graphicData uri="http://schemas.openxmlformats.org/drawingml/2006/table">
            <a:tbl>
              <a:tblPr/>
              <a:tblGrid>
                <a:gridCol w="4316720">
                  <a:extLst>
                    <a:ext uri="{9D8B030D-6E8A-4147-A177-3AD203B41FA5}">
                      <a16:colId xmlns:a16="http://schemas.microsoft.com/office/drawing/2014/main" val="2580328609"/>
                    </a:ext>
                  </a:extLst>
                </a:gridCol>
              </a:tblGrid>
              <a:tr h="152549">
                <a:tc>
                  <a:txBody>
                    <a:bodyPr/>
                    <a:lstStyle/>
                    <a:p>
                      <a:endParaRPr lang="en-US" sz="1200" dirty="0">
                        <a:latin typeface="Century Gothic" panose="020B0502020202020204" pitchFamily="34" charset="0"/>
                      </a:endParaRPr>
                    </a:p>
                    <a:p>
                      <a:endParaRPr lang="en-US" sz="1200" dirty="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5052090"/>
                  </a:ext>
                </a:extLst>
              </a:tr>
              <a:tr h="152549">
                <a:tc>
                  <a:txBody>
                    <a:bodyPr/>
                    <a:lstStyle/>
                    <a:p>
                      <a:endParaRPr lang="en-US" sz="1200" dirty="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426727366"/>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3969583405"/>
                  </a:ext>
                </a:extLst>
              </a:tr>
              <a:tr h="302263">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863367423"/>
                  </a:ext>
                </a:extLst>
              </a:tr>
              <a:tr h="402072">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1928823960"/>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759036876"/>
                  </a:ext>
                </a:extLst>
              </a:tr>
              <a:tr h="302263">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813919204"/>
                  </a:ext>
                </a:extLst>
              </a:tr>
              <a:tr h="202454">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4265442717"/>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968373177"/>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4185624266"/>
                  </a:ext>
                </a:extLst>
              </a:tr>
              <a:tr h="152549">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654455176"/>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687250024"/>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941993756"/>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3575873275"/>
                  </a:ext>
                </a:extLst>
              </a:tr>
              <a:tr h="152549">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100135376"/>
                  </a:ext>
                </a:extLst>
              </a:tr>
              <a:tr h="202454">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4118034900"/>
                  </a:ext>
                </a:extLst>
              </a:tr>
              <a:tr h="402072">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498711395"/>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3393386645"/>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1691077178"/>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221661577"/>
                  </a:ext>
                </a:extLst>
              </a:tr>
              <a:tr h="152549">
                <a:tc>
                  <a:txBody>
                    <a:bodyPr/>
                    <a:lstStyle/>
                    <a:p>
                      <a:endParaRPr lang="en-US" sz="1200" dirty="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1930902656"/>
                  </a:ext>
                </a:extLst>
              </a:tr>
            </a:tbl>
          </a:graphicData>
        </a:graphic>
      </p:graphicFrame>
      <p:sp>
        <p:nvSpPr>
          <p:cNvPr id="51" name="Rectangle 50">
            <a:extLst>
              <a:ext uri="{FF2B5EF4-FFF2-40B4-BE49-F238E27FC236}">
                <a16:creationId xmlns:a16="http://schemas.microsoft.com/office/drawing/2014/main" id="{6C94D439-24AA-4465-ACC2-6C9F0F4FBE20}"/>
              </a:ext>
            </a:extLst>
          </p:cNvPr>
          <p:cNvSpPr/>
          <p:nvPr/>
        </p:nvSpPr>
        <p:spPr>
          <a:xfrm>
            <a:off x="7650763" y="3114043"/>
            <a:ext cx="4155603" cy="3600986"/>
          </a:xfrm>
          <a:prstGeom prst="rect">
            <a:avLst/>
          </a:prstGeom>
        </p:spPr>
        <p:txBody>
          <a:bodyPr wrap="square">
            <a:spAutoFit/>
          </a:bodyPr>
          <a:lstStyle/>
          <a:p>
            <a:pPr algn="ctr"/>
            <a:r>
              <a:rPr lang="en-US" sz="1200" dirty="0">
                <a:latin typeface="Century Gothic" panose="020B0502020202020204" pitchFamily="34" charset="0"/>
              </a:rPr>
              <a:t>Cardiovascular, Chronic respiratory, Cirrhosis and other chronic liver diseases, Diabetes, urogenital, blood, and endocrine diseases, Diarrhea, lower respiratory, and other common infectious diseases, Digestive diseases, HIV/AIDS and tuberculosis</a:t>
            </a:r>
            <a:br>
              <a:rPr lang="en-US" sz="1200" dirty="0">
                <a:latin typeface="Century Gothic" panose="020B0502020202020204" pitchFamily="34" charset="0"/>
              </a:rPr>
            </a:br>
            <a:endParaRPr lang="en-US" sz="1200" dirty="0">
              <a:latin typeface="Century Gothic" panose="020B0502020202020204" pitchFamily="34" charset="0"/>
            </a:endParaRPr>
          </a:p>
          <a:p>
            <a:pPr algn="ctr"/>
            <a:r>
              <a:rPr lang="en-US" sz="1200" dirty="0">
                <a:latin typeface="Century Gothic" panose="020B0502020202020204" pitchFamily="34" charset="0"/>
              </a:rPr>
              <a:t>Maternal disorders, Mental and substance use disorders, Musculoskeletal disorders</a:t>
            </a:r>
          </a:p>
          <a:p>
            <a:pPr algn="ctr"/>
            <a:r>
              <a:rPr lang="en-US" sz="1200" dirty="0">
                <a:latin typeface="Century Gothic" panose="020B0502020202020204" pitchFamily="34" charset="0"/>
              </a:rPr>
              <a:t>Neglected tropical diseases and malaria</a:t>
            </a:r>
          </a:p>
          <a:p>
            <a:pPr algn="ctr"/>
            <a:r>
              <a:rPr lang="en-US" sz="1200" dirty="0">
                <a:latin typeface="Century Gothic" panose="020B0502020202020204" pitchFamily="34" charset="0"/>
              </a:rPr>
              <a:t>Neonatal disorders, Neoplasms, Neurological disorders</a:t>
            </a:r>
          </a:p>
          <a:p>
            <a:pPr algn="ctr"/>
            <a:r>
              <a:rPr lang="en-US" sz="1200" dirty="0">
                <a:latin typeface="Century Gothic" panose="020B0502020202020204" pitchFamily="34" charset="0"/>
              </a:rPr>
              <a:t>Nutritional deficiencies, Other communicable, maternal, neonatal, and nutritional diseases, Other non-communicable diseases</a:t>
            </a:r>
          </a:p>
          <a:p>
            <a:pPr lvl="0" algn="ctr" defTabSz="914400">
              <a:defRPr/>
            </a:pPr>
            <a:r>
              <a:rPr lang="en-US" sz="1200" dirty="0">
                <a:latin typeface="Century Gothic" panose="020B0502020202020204" pitchFamily="34" charset="0"/>
              </a:rPr>
              <a:t/>
            </a:r>
            <a:br>
              <a:rPr lang="en-US" sz="1200" dirty="0">
                <a:latin typeface="Century Gothic" panose="020B0502020202020204" pitchFamily="34" charset="0"/>
              </a:rPr>
            </a:br>
            <a:r>
              <a:rPr lang="en-US" sz="1200" dirty="0">
                <a:latin typeface="Century Gothic" panose="020B0502020202020204" pitchFamily="34" charset="0"/>
              </a:rPr>
              <a:t>Self-harm and interpersonal violence, Transport injuries, Unintentional injuries, Forces of nature, war, and legal intervention </a:t>
            </a:r>
          </a:p>
          <a:p>
            <a:pPr algn="ctr"/>
            <a:endParaRPr lang="en-US" sz="1200" dirty="0">
              <a:latin typeface="Century Gothic" panose="020B0502020202020204" pitchFamily="34" charset="0"/>
            </a:endParaRPr>
          </a:p>
        </p:txBody>
      </p:sp>
      <p:sp>
        <p:nvSpPr>
          <p:cNvPr id="52" name="Rectangle: Top Corners Rounded 51">
            <a:extLst>
              <a:ext uri="{FF2B5EF4-FFF2-40B4-BE49-F238E27FC236}">
                <a16:creationId xmlns:a16="http://schemas.microsoft.com/office/drawing/2014/main" id="{FDE315DB-6394-4314-8812-BC41AAF0572F}"/>
              </a:ext>
            </a:extLst>
          </p:cNvPr>
          <p:cNvSpPr/>
          <p:nvPr/>
        </p:nvSpPr>
        <p:spPr>
          <a:xfrm>
            <a:off x="6764302" y="2753683"/>
            <a:ext cx="5140484" cy="3747033"/>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22550AFB-D894-422B-B071-78F047C180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20955" y="5229012"/>
            <a:ext cx="1024182" cy="1020981"/>
          </a:xfrm>
          <a:prstGeom prst="rect">
            <a:avLst/>
          </a:prstGeom>
        </p:spPr>
      </p:pic>
      <p:pic>
        <p:nvPicPr>
          <p:cNvPr id="56" name="Picture 55" descr="A close up of a logo&#10;&#10;Description automatically generated">
            <a:extLst>
              <a:ext uri="{FF2B5EF4-FFF2-40B4-BE49-F238E27FC236}">
                <a16:creationId xmlns:a16="http://schemas.microsoft.com/office/drawing/2014/main" id="{80891383-3FD7-4113-94FF-04092DF2D997}"/>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962795" y="3407345"/>
            <a:ext cx="339758" cy="335770"/>
          </a:xfrm>
          <a:prstGeom prst="rect">
            <a:avLst/>
          </a:prstGeom>
        </p:spPr>
      </p:pic>
      <p:pic>
        <p:nvPicPr>
          <p:cNvPr id="58" name="Picture 57">
            <a:extLst>
              <a:ext uri="{FF2B5EF4-FFF2-40B4-BE49-F238E27FC236}">
                <a16:creationId xmlns:a16="http://schemas.microsoft.com/office/drawing/2014/main" id="{8D41B09A-5A94-48BD-A095-C3A7E1E6A030}"/>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796100" y="3869976"/>
            <a:ext cx="889135" cy="889135"/>
          </a:xfrm>
          <a:prstGeom prst="rect">
            <a:avLst/>
          </a:prstGeom>
        </p:spPr>
      </p:pic>
      <p:pic>
        <p:nvPicPr>
          <p:cNvPr id="62" name="Picture 61">
            <a:extLst>
              <a:ext uri="{FF2B5EF4-FFF2-40B4-BE49-F238E27FC236}">
                <a16:creationId xmlns:a16="http://schemas.microsoft.com/office/drawing/2014/main" id="{C404FD27-8369-4F7E-BA7C-E6525E0E6A9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7396166" y="3466332"/>
            <a:ext cx="456956" cy="456956"/>
          </a:xfrm>
          <a:prstGeom prst="rect">
            <a:avLst/>
          </a:prstGeom>
        </p:spPr>
      </p:pic>
      <p:pic>
        <p:nvPicPr>
          <p:cNvPr id="64" name="Picture 63" descr="A close up of graphics&#10;&#10;Description automatically generated">
            <a:extLst>
              <a:ext uri="{FF2B5EF4-FFF2-40B4-BE49-F238E27FC236}">
                <a16:creationId xmlns:a16="http://schemas.microsoft.com/office/drawing/2014/main" id="{E8C96FE5-5B23-480A-94FF-D3AE6A9D9F15}"/>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302553" y="2860447"/>
            <a:ext cx="488987" cy="488987"/>
          </a:xfrm>
          <a:prstGeom prst="rect">
            <a:avLst/>
          </a:prstGeom>
        </p:spPr>
      </p:pic>
      <p:pic>
        <p:nvPicPr>
          <p:cNvPr id="66" name="Picture 65">
            <a:extLst>
              <a:ext uri="{FF2B5EF4-FFF2-40B4-BE49-F238E27FC236}">
                <a16:creationId xmlns:a16="http://schemas.microsoft.com/office/drawing/2014/main" id="{2EEF410E-B634-4FE7-87C8-D692B8DEDB8F}"/>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026479" y="1627918"/>
            <a:ext cx="1097291" cy="1097291"/>
          </a:xfrm>
          <a:prstGeom prst="rect">
            <a:avLst/>
          </a:prstGeom>
        </p:spPr>
      </p:pic>
      <p:sp>
        <p:nvSpPr>
          <p:cNvPr id="67" name="TextBox 66">
            <a:extLst>
              <a:ext uri="{FF2B5EF4-FFF2-40B4-BE49-F238E27FC236}">
                <a16:creationId xmlns:a16="http://schemas.microsoft.com/office/drawing/2014/main" id="{CF359143-089A-42F0-9E9C-2AA331F7B77E}"/>
              </a:ext>
            </a:extLst>
          </p:cNvPr>
          <p:cNvSpPr txBox="1"/>
          <p:nvPr/>
        </p:nvSpPr>
        <p:spPr>
          <a:xfrm>
            <a:off x="7725158" y="2809969"/>
            <a:ext cx="3901690" cy="307777"/>
          </a:xfrm>
          <a:prstGeom prst="rect">
            <a:avLst/>
          </a:prstGeom>
          <a:noFill/>
        </p:spPr>
        <p:txBody>
          <a:bodyPr wrap="square" rtlCol="0">
            <a:spAutoFit/>
          </a:bodyPr>
          <a:lstStyle/>
          <a:p>
            <a:pPr algn="ctr"/>
            <a:r>
              <a:rPr lang="en-US" sz="1400" b="1" dirty="0">
                <a:latin typeface="Century Gothic" panose="020B0502020202020204" pitchFamily="34" charset="0"/>
              </a:rPr>
              <a:t>Diseases and other mortality categories</a:t>
            </a:r>
          </a:p>
        </p:txBody>
      </p:sp>
    </p:spTree>
    <p:extLst>
      <p:ext uri="{BB962C8B-B14F-4D97-AF65-F5344CB8AC3E}">
        <p14:creationId xmlns:p14="http://schemas.microsoft.com/office/powerpoint/2010/main" val="2113476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075EFCFA-73E3-47A8-9A40-0C10E2CDE15A}"/>
              </a:ext>
            </a:extLst>
          </p:cNvPr>
          <p:cNvSpPr/>
          <p:nvPr/>
        </p:nvSpPr>
        <p:spPr>
          <a:xfrm>
            <a:off x="2812911" y="1776839"/>
            <a:ext cx="6337674" cy="4716036"/>
          </a:xfrm>
          <a:prstGeom prst="round2SameRect">
            <a:avLst/>
          </a:prstGeom>
          <a:solidFill>
            <a:schemeClr val="bg1"/>
          </a:solidFill>
          <a:ln>
            <a:solidFill>
              <a:srgbClr val="47CAEF"/>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3" name="Rectangle 2">
            <a:extLst>
              <a:ext uri="{FF2B5EF4-FFF2-40B4-BE49-F238E27FC236}">
                <a16:creationId xmlns:a16="http://schemas.microsoft.com/office/drawing/2014/main" id="{68CE4208-06CD-4180-BDFE-F987475BBBCA}"/>
              </a:ext>
            </a:extLst>
          </p:cNvPr>
          <p:cNvSpPr/>
          <p:nvPr/>
        </p:nvSpPr>
        <p:spPr>
          <a:xfrm>
            <a:off x="254391" y="449385"/>
            <a:ext cx="9297572" cy="584775"/>
          </a:xfrm>
          <a:prstGeom prst="rect">
            <a:avLst/>
          </a:prstGeom>
        </p:spPr>
        <p:txBody>
          <a:bodyPr wrap="square">
            <a:spAutoFit/>
          </a:bodyPr>
          <a:lstStyle/>
          <a:p>
            <a:r>
              <a:rPr lang="en-US" sz="3200" b="1" dirty="0">
                <a:latin typeface="Century Gothic" panose="020B0502020202020204" pitchFamily="34" charset="0"/>
              </a:rPr>
              <a:t>Data Understanding</a:t>
            </a:r>
            <a:endParaRPr lang="en-US" b="1" dirty="0"/>
          </a:p>
        </p:txBody>
      </p:sp>
      <p:sp>
        <p:nvSpPr>
          <p:cNvPr id="2" name="TextBox 1">
            <a:extLst>
              <a:ext uri="{FF2B5EF4-FFF2-40B4-BE49-F238E27FC236}">
                <a16:creationId xmlns:a16="http://schemas.microsoft.com/office/drawing/2014/main" id="{30351F84-C70D-412D-BDA6-4427184A35AE}"/>
              </a:ext>
            </a:extLst>
          </p:cNvPr>
          <p:cNvSpPr txBox="1"/>
          <p:nvPr/>
        </p:nvSpPr>
        <p:spPr>
          <a:xfrm>
            <a:off x="254391" y="1165162"/>
            <a:ext cx="4114800" cy="369332"/>
          </a:xfrm>
          <a:prstGeom prst="rect">
            <a:avLst/>
          </a:prstGeom>
          <a:noFill/>
        </p:spPr>
        <p:txBody>
          <a:bodyPr wrap="square" rtlCol="0">
            <a:spAutoFit/>
          </a:bodyPr>
          <a:lstStyle/>
          <a:p>
            <a:r>
              <a:rPr lang="en-US" b="1" dirty="0">
                <a:latin typeface="Century Gothic" panose="020B0502020202020204" pitchFamily="34" charset="0"/>
              </a:rPr>
              <a:t>1. Entity Relationship Diagram (EER)</a:t>
            </a:r>
            <a:endParaRPr lang="en-US" b="1" dirty="0"/>
          </a:p>
        </p:txBody>
      </p:sp>
      <p:pic>
        <p:nvPicPr>
          <p:cNvPr id="6" name="Picture 5" descr="A screenshot of a social media post&#10;&#10;Description automatically generated">
            <a:extLst>
              <a:ext uri="{FF2B5EF4-FFF2-40B4-BE49-F238E27FC236}">
                <a16:creationId xmlns:a16="http://schemas.microsoft.com/office/drawing/2014/main" id="{EE71C4AE-AF78-4681-AE48-DCEE2FB1F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886" y="1924474"/>
            <a:ext cx="4701723" cy="4420767"/>
          </a:xfrm>
          <a:prstGeom prst="rect">
            <a:avLst/>
          </a:prstGeom>
        </p:spPr>
      </p:pic>
    </p:spTree>
    <p:extLst>
      <p:ext uri="{BB962C8B-B14F-4D97-AF65-F5344CB8AC3E}">
        <p14:creationId xmlns:p14="http://schemas.microsoft.com/office/powerpoint/2010/main" val="1141025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E1E183F-919C-4B8D-8414-5B8C31CDF842}"/>
              </a:ext>
            </a:extLst>
          </p:cNvPr>
          <p:cNvSpPr/>
          <p:nvPr/>
        </p:nvSpPr>
        <p:spPr>
          <a:xfrm>
            <a:off x="5263066" y="3444464"/>
            <a:ext cx="6512598" cy="2999944"/>
          </a:xfrm>
          <a:prstGeom prst="rect">
            <a:avLst/>
          </a:prstGeom>
          <a:solidFill>
            <a:schemeClr val="bg1"/>
          </a:solidFill>
          <a:ln>
            <a:solidFill>
              <a:srgbClr val="47CAEF"/>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AE93DEA4-0D59-4A38-A2A8-597A4377E5FE}"/>
              </a:ext>
            </a:extLst>
          </p:cNvPr>
          <p:cNvSpPr/>
          <p:nvPr/>
        </p:nvSpPr>
        <p:spPr>
          <a:xfrm>
            <a:off x="8727664" y="1523609"/>
            <a:ext cx="3048000" cy="1785257"/>
          </a:xfrm>
          <a:prstGeom prst="round2SameRect">
            <a:avLst/>
          </a:prstGeom>
          <a:solidFill>
            <a:schemeClr val="bg1"/>
          </a:solidFill>
          <a:ln>
            <a:solidFill>
              <a:srgbClr val="47CAEF"/>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Top Corners Rounded 23">
            <a:extLst>
              <a:ext uri="{FF2B5EF4-FFF2-40B4-BE49-F238E27FC236}">
                <a16:creationId xmlns:a16="http://schemas.microsoft.com/office/drawing/2014/main" id="{097D897D-5193-447C-99DA-F208AD1A9F32}"/>
              </a:ext>
            </a:extLst>
          </p:cNvPr>
          <p:cNvSpPr/>
          <p:nvPr/>
        </p:nvSpPr>
        <p:spPr>
          <a:xfrm>
            <a:off x="5263066" y="1523609"/>
            <a:ext cx="3048000" cy="1785257"/>
          </a:xfrm>
          <a:prstGeom prst="round2SameRect">
            <a:avLst/>
          </a:prstGeom>
          <a:solidFill>
            <a:schemeClr val="bg1"/>
          </a:solidFill>
          <a:ln>
            <a:solidFill>
              <a:srgbClr val="47CAEF"/>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AAA58E-8A25-4D7E-BD4B-5C279DA6DB00}"/>
              </a:ext>
            </a:extLst>
          </p:cNvPr>
          <p:cNvSpPr/>
          <p:nvPr/>
        </p:nvSpPr>
        <p:spPr>
          <a:xfrm>
            <a:off x="254391" y="1154277"/>
            <a:ext cx="1970411" cy="369332"/>
          </a:xfrm>
          <a:prstGeom prst="rect">
            <a:avLst/>
          </a:prstGeom>
        </p:spPr>
        <p:txBody>
          <a:bodyPr wrap="none">
            <a:spAutoFit/>
          </a:bodyPr>
          <a:lstStyle/>
          <a:p>
            <a:r>
              <a:rPr lang="en-US" b="1" dirty="0">
                <a:latin typeface="Century Gothic" panose="020B0502020202020204" pitchFamily="34" charset="0"/>
              </a:rPr>
              <a:t>2. Normalization</a:t>
            </a:r>
            <a:endParaRPr lang="en-US" b="1" dirty="0"/>
          </a:p>
        </p:txBody>
      </p:sp>
      <p:sp>
        <p:nvSpPr>
          <p:cNvPr id="6" name="Rectangle 5">
            <a:extLst>
              <a:ext uri="{FF2B5EF4-FFF2-40B4-BE49-F238E27FC236}">
                <a16:creationId xmlns:a16="http://schemas.microsoft.com/office/drawing/2014/main" id="{FC1E36DE-D964-4E17-BA9D-A91216C49768}"/>
              </a:ext>
            </a:extLst>
          </p:cNvPr>
          <p:cNvSpPr/>
          <p:nvPr/>
        </p:nvSpPr>
        <p:spPr>
          <a:xfrm>
            <a:off x="254391" y="449385"/>
            <a:ext cx="9297572" cy="584775"/>
          </a:xfrm>
          <a:prstGeom prst="rect">
            <a:avLst/>
          </a:prstGeom>
        </p:spPr>
        <p:txBody>
          <a:bodyPr wrap="square">
            <a:spAutoFit/>
          </a:bodyPr>
          <a:lstStyle/>
          <a:p>
            <a:r>
              <a:rPr lang="en-US" sz="3200" b="1" dirty="0">
                <a:latin typeface="Century Gothic" panose="020B0502020202020204" pitchFamily="34" charset="0"/>
              </a:rPr>
              <a:t>Data Understanding</a:t>
            </a:r>
            <a:endParaRPr lang="en-US" b="1" dirty="0"/>
          </a:p>
        </p:txBody>
      </p:sp>
      <p:graphicFrame>
        <p:nvGraphicFramePr>
          <p:cNvPr id="15" name="Table 14">
            <a:extLst>
              <a:ext uri="{FF2B5EF4-FFF2-40B4-BE49-F238E27FC236}">
                <a16:creationId xmlns:a16="http://schemas.microsoft.com/office/drawing/2014/main" id="{A254217E-04FB-4E9B-8931-049A065CE408}"/>
              </a:ext>
            </a:extLst>
          </p:cNvPr>
          <p:cNvGraphicFramePr>
            <a:graphicFrameLocks noGrp="1"/>
          </p:cNvGraphicFramePr>
          <p:nvPr>
            <p:extLst>
              <p:ext uri="{D42A27DB-BD31-4B8C-83A1-F6EECF244321}">
                <p14:modId xmlns:p14="http://schemas.microsoft.com/office/powerpoint/2010/main" val="620884145"/>
              </p:ext>
            </p:extLst>
          </p:nvPr>
        </p:nvGraphicFramePr>
        <p:xfrm>
          <a:off x="631722" y="1643726"/>
          <a:ext cx="3254663" cy="1382156"/>
        </p:xfrm>
        <a:graphic>
          <a:graphicData uri="http://schemas.openxmlformats.org/drawingml/2006/table">
            <a:tbl>
              <a:tblPr firstRow="1" firstCol="1" bandRow="1">
                <a:tableStyleId>{5C22544A-7EE6-4342-B048-85BDC9FD1C3A}</a:tableStyleId>
              </a:tblPr>
              <a:tblGrid>
                <a:gridCol w="1980596">
                  <a:extLst>
                    <a:ext uri="{9D8B030D-6E8A-4147-A177-3AD203B41FA5}">
                      <a16:colId xmlns:a16="http://schemas.microsoft.com/office/drawing/2014/main" val="1792043263"/>
                    </a:ext>
                  </a:extLst>
                </a:gridCol>
                <a:gridCol w="1274067">
                  <a:extLst>
                    <a:ext uri="{9D8B030D-6E8A-4147-A177-3AD203B41FA5}">
                      <a16:colId xmlns:a16="http://schemas.microsoft.com/office/drawing/2014/main" val="3549296129"/>
                    </a:ext>
                  </a:extLst>
                </a:gridCol>
              </a:tblGrid>
              <a:tr h="191235">
                <a:tc gridSpan="2">
                  <a:txBody>
                    <a:bodyPr/>
                    <a:lstStyle/>
                    <a:p>
                      <a:pPr marL="0" marR="0" algn="ctr">
                        <a:lnSpc>
                          <a:spcPct val="115000"/>
                        </a:lnSpc>
                        <a:spcBef>
                          <a:spcPts val="0"/>
                        </a:spcBef>
                        <a:spcAft>
                          <a:spcPts val="0"/>
                        </a:spcAft>
                      </a:pPr>
                      <a:r>
                        <a:rPr lang="en-US" sz="1100">
                          <a:effectLst/>
                          <a:latin typeface="Century Gothic" panose="020B0502020202020204" pitchFamily="34" charset="0"/>
                        </a:rPr>
                        <a:t>1</a:t>
                      </a:r>
                      <a:r>
                        <a:rPr lang="en-US" sz="1100" baseline="30000">
                          <a:effectLst/>
                          <a:latin typeface="Century Gothic" panose="020B0502020202020204" pitchFamily="34" charset="0"/>
                        </a:rPr>
                        <a:t>st</a:t>
                      </a:r>
                      <a:r>
                        <a:rPr lang="en-US" sz="1100">
                          <a:effectLst/>
                          <a:latin typeface="Century Gothic" panose="020B0502020202020204" pitchFamily="34" charset="0"/>
                        </a:rPr>
                        <a:t> Normal form</a:t>
                      </a:r>
                      <a:endParaRPr lang="en-US" sz="1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hMerge="1">
                  <a:txBody>
                    <a:bodyPr/>
                    <a:lstStyle/>
                    <a:p>
                      <a:endParaRPr lang="en-US"/>
                    </a:p>
                  </a:txBody>
                  <a:tcPr/>
                </a:tc>
                <a:extLst>
                  <a:ext uri="{0D108BD9-81ED-4DB2-BD59-A6C34878D82A}">
                    <a16:rowId xmlns:a16="http://schemas.microsoft.com/office/drawing/2014/main" val="359510925"/>
                  </a:ext>
                </a:extLst>
              </a:tr>
              <a:tr h="401899">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There are no repeating groups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Yes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983247036"/>
                  </a:ext>
                </a:extLst>
              </a:tr>
              <a:tr h="191860">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Data atomic</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Yes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1159432345"/>
                  </a:ext>
                </a:extLst>
              </a:tr>
              <a:tr h="401899">
                <a:tc>
                  <a:txBody>
                    <a:bodyPr/>
                    <a:lstStyle/>
                    <a:p>
                      <a:pPr marL="0" marR="0" algn="l">
                        <a:lnSpc>
                          <a:spcPct val="115000"/>
                        </a:lnSpc>
                        <a:spcBef>
                          <a:spcPts val="0"/>
                        </a:spcBef>
                        <a:spcAft>
                          <a:spcPts val="0"/>
                        </a:spcAft>
                      </a:pPr>
                      <a:r>
                        <a:rPr lang="en-US" sz="1100">
                          <a:effectLst/>
                          <a:latin typeface="Century Gothic" panose="020B0502020202020204" pitchFamily="34" charset="0"/>
                        </a:rPr>
                        <a:t>Each field has unique name</a:t>
                      </a:r>
                      <a:endParaRPr lang="en-US" sz="1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Yes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3114601654"/>
                  </a:ext>
                </a:extLst>
              </a:tr>
              <a:tr h="191860">
                <a:tc>
                  <a:txBody>
                    <a:bodyPr/>
                    <a:lstStyle/>
                    <a:p>
                      <a:pPr marL="0" marR="0" algn="l">
                        <a:lnSpc>
                          <a:spcPct val="115000"/>
                        </a:lnSpc>
                        <a:spcBef>
                          <a:spcPts val="0"/>
                        </a:spcBef>
                        <a:spcAft>
                          <a:spcPts val="0"/>
                        </a:spcAft>
                      </a:pPr>
                      <a:r>
                        <a:rPr lang="en-US" sz="1100">
                          <a:effectLst/>
                          <a:latin typeface="Century Gothic" panose="020B0502020202020204" pitchFamily="34" charset="0"/>
                        </a:rPr>
                        <a:t>Primary Key</a:t>
                      </a:r>
                      <a:endParaRPr lang="en-US" sz="1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Yes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4189373481"/>
                  </a:ext>
                </a:extLst>
              </a:tr>
            </a:tbl>
          </a:graphicData>
        </a:graphic>
      </p:graphicFrame>
      <p:graphicFrame>
        <p:nvGraphicFramePr>
          <p:cNvPr id="16" name="Table 15">
            <a:extLst>
              <a:ext uri="{FF2B5EF4-FFF2-40B4-BE49-F238E27FC236}">
                <a16:creationId xmlns:a16="http://schemas.microsoft.com/office/drawing/2014/main" id="{32A79BCB-E3CA-489A-AC9D-A53EA546C986}"/>
              </a:ext>
            </a:extLst>
          </p:cNvPr>
          <p:cNvGraphicFramePr>
            <a:graphicFrameLocks noGrp="1"/>
          </p:cNvGraphicFramePr>
          <p:nvPr>
            <p:extLst>
              <p:ext uri="{D42A27DB-BD31-4B8C-83A1-F6EECF244321}">
                <p14:modId xmlns:p14="http://schemas.microsoft.com/office/powerpoint/2010/main" val="696184007"/>
              </p:ext>
            </p:extLst>
          </p:nvPr>
        </p:nvGraphicFramePr>
        <p:xfrm>
          <a:off x="631722" y="3820815"/>
          <a:ext cx="3254663" cy="963930"/>
        </p:xfrm>
        <a:graphic>
          <a:graphicData uri="http://schemas.openxmlformats.org/drawingml/2006/table">
            <a:tbl>
              <a:tblPr firstRow="1" firstCol="1" bandRow="1">
                <a:tableStyleId>{5C22544A-7EE6-4342-B048-85BDC9FD1C3A}</a:tableStyleId>
              </a:tblPr>
              <a:tblGrid>
                <a:gridCol w="1961734">
                  <a:extLst>
                    <a:ext uri="{9D8B030D-6E8A-4147-A177-3AD203B41FA5}">
                      <a16:colId xmlns:a16="http://schemas.microsoft.com/office/drawing/2014/main" val="1742948044"/>
                    </a:ext>
                  </a:extLst>
                </a:gridCol>
                <a:gridCol w="1292929">
                  <a:extLst>
                    <a:ext uri="{9D8B030D-6E8A-4147-A177-3AD203B41FA5}">
                      <a16:colId xmlns:a16="http://schemas.microsoft.com/office/drawing/2014/main" val="2219565257"/>
                    </a:ext>
                  </a:extLst>
                </a:gridCol>
              </a:tblGrid>
              <a:tr h="0">
                <a:tc gridSpan="2">
                  <a:txBody>
                    <a:bodyPr/>
                    <a:lstStyle/>
                    <a:p>
                      <a:pPr marL="0" marR="0" algn="ctr">
                        <a:lnSpc>
                          <a:spcPct val="115000"/>
                        </a:lnSpc>
                        <a:spcBef>
                          <a:spcPts val="0"/>
                        </a:spcBef>
                        <a:spcAft>
                          <a:spcPts val="0"/>
                        </a:spcAft>
                      </a:pPr>
                      <a:r>
                        <a:rPr lang="en-US" sz="1100" dirty="0">
                          <a:effectLst/>
                        </a:rPr>
                        <a:t>2</a:t>
                      </a:r>
                      <a:r>
                        <a:rPr lang="en-US" sz="1100" baseline="30000" dirty="0">
                          <a:effectLst/>
                        </a:rPr>
                        <a:t>nd</a:t>
                      </a:r>
                      <a:r>
                        <a:rPr lang="en-US" sz="1100" dirty="0">
                          <a:effectLst/>
                        </a:rPr>
                        <a: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hMerge="1">
                  <a:txBody>
                    <a:bodyPr/>
                    <a:lstStyle/>
                    <a:p>
                      <a:endParaRPr lang="en-US"/>
                    </a:p>
                  </a:txBody>
                  <a:tcPr/>
                </a:tc>
                <a:extLst>
                  <a:ext uri="{0D108BD9-81ED-4DB2-BD59-A6C34878D82A}">
                    <a16:rowId xmlns:a16="http://schemas.microsoft.com/office/drawing/2014/main" val="239596484"/>
                  </a:ext>
                </a:extLst>
              </a:tr>
              <a:tr h="0">
                <a:tc>
                  <a:txBody>
                    <a:bodyPr/>
                    <a:lstStyle/>
                    <a:p>
                      <a:pPr marL="0" marR="0" algn="l">
                        <a:lnSpc>
                          <a:spcPct val="115000"/>
                        </a:lnSpc>
                        <a:spcBef>
                          <a:spcPts val="0"/>
                        </a:spcBef>
                        <a:spcAft>
                          <a:spcPts val="0"/>
                        </a:spcAft>
                      </a:pPr>
                      <a:r>
                        <a:rPr lang="en-US" sz="1100" dirty="0">
                          <a:effectLst/>
                        </a:rPr>
                        <a:t>First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4102100674"/>
                  </a:ext>
                </a:extLst>
              </a:tr>
              <a:tr h="0">
                <a:tc>
                  <a:txBody>
                    <a:bodyPr/>
                    <a:lstStyle/>
                    <a:p>
                      <a:pPr marL="0" marR="0" algn="l">
                        <a:lnSpc>
                          <a:spcPct val="115000"/>
                        </a:lnSpc>
                        <a:spcBef>
                          <a:spcPts val="0"/>
                        </a:spcBef>
                        <a:spcAft>
                          <a:spcPts val="0"/>
                        </a:spcAft>
                      </a:pPr>
                      <a:r>
                        <a:rPr lang="en-US" sz="1100" dirty="0">
                          <a:effectLst/>
                        </a:rPr>
                        <a:t>All non-key attributes are dependent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736885345"/>
                  </a:ext>
                </a:extLst>
              </a:tr>
              <a:tr h="0">
                <a:tc>
                  <a:txBody>
                    <a:bodyPr/>
                    <a:lstStyle/>
                    <a:p>
                      <a:pPr marL="0" marR="0" algn="l">
                        <a:lnSpc>
                          <a:spcPct val="115000"/>
                        </a:lnSpc>
                        <a:spcBef>
                          <a:spcPts val="0"/>
                        </a:spcBef>
                        <a:spcAft>
                          <a:spcPts val="0"/>
                        </a:spcAft>
                      </a:pPr>
                      <a:r>
                        <a:rPr lang="en-US" sz="1100" dirty="0">
                          <a:effectLst/>
                        </a:rPr>
                        <a:t>Eliminate partial dependencies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167185634"/>
                  </a:ext>
                </a:extLst>
              </a:tr>
            </a:tbl>
          </a:graphicData>
        </a:graphic>
      </p:graphicFrame>
      <p:graphicFrame>
        <p:nvGraphicFramePr>
          <p:cNvPr id="17" name="Table 16">
            <a:extLst>
              <a:ext uri="{FF2B5EF4-FFF2-40B4-BE49-F238E27FC236}">
                <a16:creationId xmlns:a16="http://schemas.microsoft.com/office/drawing/2014/main" id="{A1F7D392-8C29-40B2-82DC-87A8B5596288}"/>
              </a:ext>
            </a:extLst>
          </p:cNvPr>
          <p:cNvGraphicFramePr>
            <a:graphicFrameLocks noGrp="1"/>
          </p:cNvGraphicFramePr>
          <p:nvPr>
            <p:extLst>
              <p:ext uri="{D42A27DB-BD31-4B8C-83A1-F6EECF244321}">
                <p14:modId xmlns:p14="http://schemas.microsoft.com/office/powerpoint/2010/main" val="2423898324"/>
              </p:ext>
            </p:extLst>
          </p:nvPr>
        </p:nvGraphicFramePr>
        <p:xfrm>
          <a:off x="572427" y="5537869"/>
          <a:ext cx="3254663" cy="963930"/>
        </p:xfrm>
        <a:graphic>
          <a:graphicData uri="http://schemas.openxmlformats.org/drawingml/2006/table">
            <a:tbl>
              <a:tblPr firstRow="1" firstCol="1" bandRow="1">
                <a:tableStyleId>{5C22544A-7EE6-4342-B048-85BDC9FD1C3A}</a:tableStyleId>
              </a:tblPr>
              <a:tblGrid>
                <a:gridCol w="1944252">
                  <a:extLst>
                    <a:ext uri="{9D8B030D-6E8A-4147-A177-3AD203B41FA5}">
                      <a16:colId xmlns:a16="http://schemas.microsoft.com/office/drawing/2014/main" val="2190947110"/>
                    </a:ext>
                  </a:extLst>
                </a:gridCol>
                <a:gridCol w="1310411">
                  <a:extLst>
                    <a:ext uri="{9D8B030D-6E8A-4147-A177-3AD203B41FA5}">
                      <a16:colId xmlns:a16="http://schemas.microsoft.com/office/drawing/2014/main" val="3040344689"/>
                    </a:ext>
                  </a:extLst>
                </a:gridCol>
              </a:tblGrid>
              <a:tr h="0">
                <a:tc gridSpan="2">
                  <a:txBody>
                    <a:bodyPr/>
                    <a:lstStyle/>
                    <a:p>
                      <a:pPr marL="0" marR="0" algn="ctr">
                        <a:lnSpc>
                          <a:spcPct val="115000"/>
                        </a:lnSpc>
                        <a:spcBef>
                          <a:spcPts val="0"/>
                        </a:spcBef>
                        <a:spcAft>
                          <a:spcPts val="0"/>
                        </a:spcAft>
                      </a:pPr>
                      <a:r>
                        <a:rPr lang="en-US" sz="1100" dirty="0">
                          <a:effectLst/>
                        </a:rPr>
                        <a:t>3</a:t>
                      </a:r>
                      <a:r>
                        <a:rPr lang="en-US" sz="1100" baseline="30000" dirty="0">
                          <a:effectLst/>
                        </a:rPr>
                        <a:t>rd</a:t>
                      </a:r>
                      <a:r>
                        <a:rPr lang="en-US" sz="1100" dirty="0">
                          <a:effectLst/>
                        </a:rPr>
                        <a: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hMerge="1">
                  <a:txBody>
                    <a:bodyPr/>
                    <a:lstStyle/>
                    <a:p>
                      <a:endParaRPr lang="en-US"/>
                    </a:p>
                  </a:txBody>
                  <a:tcPr/>
                </a:tc>
                <a:extLst>
                  <a:ext uri="{0D108BD9-81ED-4DB2-BD59-A6C34878D82A}">
                    <a16:rowId xmlns:a16="http://schemas.microsoft.com/office/drawing/2014/main" val="1374655571"/>
                  </a:ext>
                </a:extLst>
              </a:tr>
              <a:tr h="0">
                <a:tc>
                  <a:txBody>
                    <a:bodyPr/>
                    <a:lstStyle/>
                    <a:p>
                      <a:pPr marL="0" marR="0" algn="l">
                        <a:lnSpc>
                          <a:spcPct val="115000"/>
                        </a:lnSpc>
                        <a:spcBef>
                          <a:spcPts val="0"/>
                        </a:spcBef>
                        <a:spcAft>
                          <a:spcPts val="0"/>
                        </a:spcAft>
                      </a:pPr>
                      <a:r>
                        <a:rPr lang="en-US" sz="1100" dirty="0">
                          <a:effectLst/>
                        </a:rPr>
                        <a:t>First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795723693"/>
                  </a:ext>
                </a:extLst>
              </a:tr>
              <a:tr h="0">
                <a:tc>
                  <a:txBody>
                    <a:bodyPr/>
                    <a:lstStyle/>
                    <a:p>
                      <a:pPr marL="0" marR="0" algn="l">
                        <a:lnSpc>
                          <a:spcPct val="115000"/>
                        </a:lnSpc>
                        <a:spcBef>
                          <a:spcPts val="0"/>
                        </a:spcBef>
                        <a:spcAft>
                          <a:spcPts val="0"/>
                        </a:spcAft>
                      </a:pPr>
                      <a:r>
                        <a:rPr lang="en-US" sz="1100" dirty="0">
                          <a:effectLst/>
                        </a:rPr>
                        <a:t>2</a:t>
                      </a:r>
                      <a:r>
                        <a:rPr lang="en-US" sz="1100" baseline="30000" dirty="0">
                          <a:effectLst/>
                        </a:rPr>
                        <a:t>nd</a:t>
                      </a:r>
                      <a:r>
                        <a:rPr lang="en-US" sz="1100" dirty="0">
                          <a:effectLst/>
                        </a:rPr>
                        <a: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515795098"/>
                  </a:ext>
                </a:extLst>
              </a:tr>
              <a:tr h="0">
                <a:tc>
                  <a:txBody>
                    <a:bodyPr/>
                    <a:lstStyle/>
                    <a:p>
                      <a:pPr marL="0" marR="0" algn="l">
                        <a:lnSpc>
                          <a:spcPct val="115000"/>
                        </a:lnSpc>
                        <a:spcBef>
                          <a:spcPts val="0"/>
                        </a:spcBef>
                        <a:spcAft>
                          <a:spcPts val="0"/>
                        </a:spcAft>
                      </a:pPr>
                      <a:r>
                        <a:rPr lang="en-US" sz="1100" dirty="0">
                          <a:effectLst/>
                        </a:rPr>
                        <a:t>Eliminate transitive dependencies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4027950130"/>
                  </a:ext>
                </a:extLst>
              </a:tr>
            </a:tbl>
          </a:graphicData>
        </a:graphic>
      </p:graphicFrame>
      <p:sp>
        <p:nvSpPr>
          <p:cNvPr id="18" name="Rectangle 17">
            <a:extLst>
              <a:ext uri="{FF2B5EF4-FFF2-40B4-BE49-F238E27FC236}">
                <a16:creationId xmlns:a16="http://schemas.microsoft.com/office/drawing/2014/main" id="{F3E8A554-DF30-4A64-BA5B-B42045FC1A85}"/>
              </a:ext>
            </a:extLst>
          </p:cNvPr>
          <p:cNvSpPr/>
          <p:nvPr/>
        </p:nvSpPr>
        <p:spPr>
          <a:xfrm>
            <a:off x="5263066" y="3584536"/>
            <a:ext cx="6096000" cy="2462213"/>
          </a:xfrm>
          <a:prstGeom prst="rect">
            <a:avLst/>
          </a:prstGeom>
        </p:spPr>
        <p:txBody>
          <a:bodyPr>
            <a:spAutoFit/>
          </a:bodyPr>
          <a:lstStyle/>
          <a:p>
            <a:r>
              <a:rPr lang="en-US" sz="1400" b="1" dirty="0">
                <a:latin typeface="Century Gothic" panose="020B0502020202020204" pitchFamily="34" charset="0"/>
              </a:rPr>
              <a:t>First Normal Form (1NF): </a:t>
            </a:r>
            <a:r>
              <a:rPr lang="en-US" sz="1400" dirty="0">
                <a:latin typeface="Century Gothic" panose="020B0502020202020204" pitchFamily="34" charset="0"/>
              </a:rPr>
              <a:t>Each row is Unique, and no columns contains multiple values. Table for Census was mostly downloaded in first normal form. For mortality table, we had to separate county and states. It was in following form (Autauga County, Alabama)</a:t>
            </a:r>
          </a:p>
          <a:p>
            <a:r>
              <a:rPr lang="en-US" sz="1400" b="1" dirty="0">
                <a:latin typeface="Century Gothic" panose="020B0502020202020204" pitchFamily="34" charset="0"/>
              </a:rPr>
              <a:t/>
            </a:r>
            <a:br>
              <a:rPr lang="en-US" sz="1400" b="1" dirty="0">
                <a:latin typeface="Century Gothic" panose="020B0502020202020204" pitchFamily="34" charset="0"/>
              </a:rPr>
            </a:br>
            <a:r>
              <a:rPr lang="en-US" sz="1400" b="1" dirty="0">
                <a:latin typeface="Century Gothic" panose="020B0502020202020204" pitchFamily="34" charset="0"/>
              </a:rPr>
              <a:t>Second Normal Form (2NF): </a:t>
            </a:r>
            <a:r>
              <a:rPr lang="en-US" sz="1400" dirty="0">
                <a:latin typeface="Century Gothic" panose="020B0502020202020204" pitchFamily="34" charset="0"/>
              </a:rPr>
              <a:t>It is in 1NF and all non-key attributes are fully functional dependent on the primary key (does not contain partial functional dependencies)</a:t>
            </a:r>
          </a:p>
          <a:p>
            <a:r>
              <a:rPr lang="en-US" sz="1400" b="1" dirty="0">
                <a:latin typeface="Century Gothic" panose="020B0502020202020204" pitchFamily="34" charset="0"/>
              </a:rPr>
              <a:t/>
            </a:r>
            <a:br>
              <a:rPr lang="en-US" sz="1400" b="1" dirty="0">
                <a:latin typeface="Century Gothic" panose="020B0502020202020204" pitchFamily="34" charset="0"/>
              </a:rPr>
            </a:br>
            <a:r>
              <a:rPr lang="en-US" sz="1400" b="1" dirty="0">
                <a:latin typeface="Century Gothic" panose="020B0502020202020204" pitchFamily="34" charset="0"/>
              </a:rPr>
              <a:t>Third Normal Form (3NF): </a:t>
            </a:r>
            <a:r>
              <a:rPr lang="en-US" sz="1400" dirty="0">
                <a:latin typeface="Century Gothic" panose="020B0502020202020204" pitchFamily="34" charset="0"/>
              </a:rPr>
              <a:t>It is in 2NF and non key columns do not determine other non key columns</a:t>
            </a:r>
          </a:p>
        </p:txBody>
      </p:sp>
      <p:pic>
        <p:nvPicPr>
          <p:cNvPr id="19" name="Picture 18">
            <a:extLst>
              <a:ext uri="{FF2B5EF4-FFF2-40B4-BE49-F238E27FC236}">
                <a16:creationId xmlns:a16="http://schemas.microsoft.com/office/drawing/2014/main" id="{3D3C7E95-402C-4C39-9CFA-D11F184BA1BA}"/>
              </a:ext>
            </a:extLst>
          </p:cNvPr>
          <p:cNvPicPr>
            <a:picLocks noChangeAspect="1"/>
          </p:cNvPicPr>
          <p:nvPr/>
        </p:nvPicPr>
        <p:blipFill rotWithShape="1">
          <a:blip r:embed="rId2"/>
          <a:srcRect r="51385"/>
          <a:stretch/>
        </p:blipFill>
        <p:spPr>
          <a:xfrm>
            <a:off x="5395196" y="2135540"/>
            <a:ext cx="950128" cy="1121706"/>
          </a:xfrm>
          <a:prstGeom prst="rect">
            <a:avLst/>
          </a:prstGeom>
          <a:solidFill>
            <a:srgbClr val="47CAEF"/>
          </a:solidFill>
          <a:ln>
            <a:solidFill>
              <a:schemeClr val="bg1"/>
            </a:solidFill>
          </a:ln>
        </p:spPr>
      </p:pic>
      <p:pic>
        <p:nvPicPr>
          <p:cNvPr id="20" name="Picture 19">
            <a:extLst>
              <a:ext uri="{FF2B5EF4-FFF2-40B4-BE49-F238E27FC236}">
                <a16:creationId xmlns:a16="http://schemas.microsoft.com/office/drawing/2014/main" id="{98ADFE7C-7FCB-4024-9280-10991AE265DF}"/>
              </a:ext>
            </a:extLst>
          </p:cNvPr>
          <p:cNvPicPr>
            <a:picLocks noChangeAspect="1"/>
          </p:cNvPicPr>
          <p:nvPr/>
        </p:nvPicPr>
        <p:blipFill rotWithShape="1">
          <a:blip r:embed="rId3"/>
          <a:srcRect l="33447" t="-1" b="2812"/>
          <a:stretch/>
        </p:blipFill>
        <p:spPr>
          <a:xfrm>
            <a:off x="6416729" y="2162384"/>
            <a:ext cx="1894337" cy="1070153"/>
          </a:xfrm>
          <a:prstGeom prst="rect">
            <a:avLst/>
          </a:prstGeom>
        </p:spPr>
      </p:pic>
      <p:pic>
        <p:nvPicPr>
          <p:cNvPr id="21" name="Picture 20">
            <a:extLst>
              <a:ext uri="{FF2B5EF4-FFF2-40B4-BE49-F238E27FC236}">
                <a16:creationId xmlns:a16="http://schemas.microsoft.com/office/drawing/2014/main" id="{55A7EBAD-802C-4D25-B5B3-CA9FB6B18B63}"/>
              </a:ext>
            </a:extLst>
          </p:cNvPr>
          <p:cNvPicPr>
            <a:picLocks noChangeAspect="1"/>
          </p:cNvPicPr>
          <p:nvPr/>
        </p:nvPicPr>
        <p:blipFill rotWithShape="1">
          <a:blip r:embed="rId4"/>
          <a:srcRect l="27814" b="2189"/>
          <a:stretch/>
        </p:blipFill>
        <p:spPr>
          <a:xfrm>
            <a:off x="8800692" y="2135541"/>
            <a:ext cx="2901944" cy="1121706"/>
          </a:xfrm>
          <a:prstGeom prst="rect">
            <a:avLst/>
          </a:prstGeom>
        </p:spPr>
      </p:pic>
      <p:sp>
        <p:nvSpPr>
          <p:cNvPr id="23" name="Footer Placeholder 3">
            <a:extLst>
              <a:ext uri="{FF2B5EF4-FFF2-40B4-BE49-F238E27FC236}">
                <a16:creationId xmlns:a16="http://schemas.microsoft.com/office/drawing/2014/main" id="{A6DE7AE7-C334-47E1-9B99-545BB524B5BB}"/>
              </a:ext>
            </a:extLst>
          </p:cNvPr>
          <p:cNvSpPr txBox="1">
            <a:spLocks/>
          </p:cNvSpPr>
          <p:nvPr/>
        </p:nvSpPr>
        <p:spPr>
          <a:xfrm>
            <a:off x="0" y="6492875"/>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atin typeface="Century Gothic" panose="020B0502020202020204" pitchFamily="34" charset="0"/>
              </a:rPr>
              <a:t>Team Adams</a:t>
            </a:r>
            <a:endParaRPr lang="en-US" dirty="0">
              <a:latin typeface="Century Gothic" panose="020B0502020202020204" pitchFamily="34" charset="0"/>
            </a:endParaRPr>
          </a:p>
        </p:txBody>
      </p:sp>
      <p:sp>
        <p:nvSpPr>
          <p:cNvPr id="25" name="Rectangle 24">
            <a:extLst>
              <a:ext uri="{FF2B5EF4-FFF2-40B4-BE49-F238E27FC236}">
                <a16:creationId xmlns:a16="http://schemas.microsoft.com/office/drawing/2014/main" id="{23AAE0FA-7F26-4A08-8436-0DD829E7BBC6}"/>
              </a:ext>
            </a:extLst>
          </p:cNvPr>
          <p:cNvSpPr/>
          <p:nvPr/>
        </p:nvSpPr>
        <p:spPr>
          <a:xfrm>
            <a:off x="5579878" y="1693247"/>
            <a:ext cx="2404826" cy="369332"/>
          </a:xfrm>
          <a:prstGeom prst="rect">
            <a:avLst/>
          </a:prstGeom>
        </p:spPr>
        <p:txBody>
          <a:bodyPr wrap="none">
            <a:spAutoFit/>
          </a:bodyPr>
          <a:lstStyle/>
          <a:p>
            <a:r>
              <a:rPr lang="en-US" b="1" dirty="0">
                <a:latin typeface="Century Gothic" panose="020B0502020202020204" pitchFamily="34" charset="0"/>
              </a:rPr>
              <a:t>Partial Dependency</a:t>
            </a:r>
          </a:p>
        </p:txBody>
      </p:sp>
      <p:sp>
        <p:nvSpPr>
          <p:cNvPr id="27" name="Rectangle 26">
            <a:extLst>
              <a:ext uri="{FF2B5EF4-FFF2-40B4-BE49-F238E27FC236}">
                <a16:creationId xmlns:a16="http://schemas.microsoft.com/office/drawing/2014/main" id="{150C52FD-09C6-4311-83E7-44E66149BA81}"/>
              </a:ext>
            </a:extLst>
          </p:cNvPr>
          <p:cNvSpPr/>
          <p:nvPr/>
        </p:nvSpPr>
        <p:spPr>
          <a:xfrm>
            <a:off x="8884142" y="1693247"/>
            <a:ext cx="2735044" cy="369332"/>
          </a:xfrm>
          <a:prstGeom prst="rect">
            <a:avLst/>
          </a:prstGeom>
        </p:spPr>
        <p:txBody>
          <a:bodyPr wrap="none">
            <a:spAutoFit/>
          </a:bodyPr>
          <a:lstStyle/>
          <a:p>
            <a:r>
              <a:rPr lang="en-US" b="1" dirty="0">
                <a:latin typeface="Century Gothic" panose="020B0502020202020204" pitchFamily="34" charset="0"/>
              </a:rPr>
              <a:t>Transitive Dependency</a:t>
            </a:r>
          </a:p>
        </p:txBody>
      </p:sp>
    </p:spTree>
    <p:extLst>
      <p:ext uri="{BB962C8B-B14F-4D97-AF65-F5344CB8AC3E}">
        <p14:creationId xmlns:p14="http://schemas.microsoft.com/office/powerpoint/2010/main" val="3342890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395FA833-62FA-418F-BB1E-C5452D181FE1}"/>
              </a:ext>
            </a:extLst>
          </p:cNvPr>
          <p:cNvSpPr/>
          <p:nvPr/>
        </p:nvSpPr>
        <p:spPr>
          <a:xfrm>
            <a:off x="577575" y="2729133"/>
            <a:ext cx="2142349" cy="2126442"/>
          </a:xfrm>
          <a:prstGeom prst="round2SameRect">
            <a:avLst/>
          </a:prstGeom>
          <a:solidFill>
            <a:schemeClr val="bg1"/>
          </a:solidFill>
          <a:ln>
            <a:solidFill>
              <a:srgbClr val="0F9FC4"/>
            </a:solid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6414868" cy="365125"/>
          </a:xfrm>
        </p:spPr>
        <p:txBody>
          <a:bodyPr/>
          <a:lstStyle/>
          <a:p>
            <a:pPr algn="l"/>
            <a:r>
              <a:rPr lang="en-US" dirty="0">
                <a:latin typeface="Century Gothic" panose="020B0502020202020204" pitchFamily="34" charset="0"/>
              </a:rPr>
              <a:t>Team Adams : </a:t>
            </a:r>
            <a:r>
              <a:rPr lang="en-US" i="1" dirty="0">
                <a:latin typeface="Century Gothic" panose="020B0502020202020204" pitchFamily="34" charset="0"/>
              </a:rPr>
              <a:t>* Kindly click the sub-headings to view more! </a:t>
            </a:r>
          </a:p>
        </p:txBody>
      </p:sp>
      <p:sp>
        <p:nvSpPr>
          <p:cNvPr id="2" name="Rectangle 1">
            <a:extLst>
              <a:ext uri="{FF2B5EF4-FFF2-40B4-BE49-F238E27FC236}">
                <a16:creationId xmlns:a16="http://schemas.microsoft.com/office/drawing/2014/main" id="{E34E25B3-99CF-4344-B5D4-806961D92C5F}"/>
              </a:ext>
            </a:extLst>
          </p:cNvPr>
          <p:cNvSpPr/>
          <p:nvPr/>
        </p:nvSpPr>
        <p:spPr>
          <a:xfrm>
            <a:off x="253652" y="1034160"/>
            <a:ext cx="2233304" cy="455189"/>
          </a:xfrm>
          <a:prstGeom prst="rect">
            <a:avLst/>
          </a:prstGeom>
        </p:spPr>
        <p:txBody>
          <a:bodyPr wrap="none">
            <a:spAutoFit/>
          </a:bodyPr>
          <a:lstStyle/>
          <a:p>
            <a:pPr>
              <a:lnSpc>
                <a:spcPct val="150000"/>
              </a:lnSpc>
            </a:pPr>
            <a:r>
              <a:rPr lang="en-US" b="1" dirty="0">
                <a:latin typeface="Century Gothic" panose="020B0502020202020204" pitchFamily="34" charset="0"/>
              </a:rPr>
              <a:t>3. Uploading Data</a:t>
            </a:r>
          </a:p>
        </p:txBody>
      </p:sp>
      <p:sp>
        <p:nvSpPr>
          <p:cNvPr id="8" name="TextBox 7">
            <a:extLst>
              <a:ext uri="{FF2B5EF4-FFF2-40B4-BE49-F238E27FC236}">
                <a16:creationId xmlns:a16="http://schemas.microsoft.com/office/drawing/2014/main" id="{DE685DAD-0833-453B-825A-E5A15F7B1FAA}"/>
              </a:ext>
            </a:extLst>
          </p:cNvPr>
          <p:cNvSpPr txBox="1"/>
          <p:nvPr/>
        </p:nvSpPr>
        <p:spPr>
          <a:xfrm>
            <a:off x="780710" y="3285914"/>
            <a:ext cx="1736075" cy="1384995"/>
          </a:xfrm>
          <a:prstGeom prst="rect">
            <a:avLst/>
          </a:prstGeom>
          <a:noFill/>
        </p:spPr>
        <p:txBody>
          <a:bodyPr wrap="square" rtlCol="0">
            <a:spAutoFit/>
          </a:bodyPr>
          <a:lstStyle/>
          <a:p>
            <a:r>
              <a:rPr lang="en-US" sz="1400" b="1" dirty="0">
                <a:latin typeface="Century Gothic" panose="020B0502020202020204" pitchFamily="34" charset="0"/>
              </a:rPr>
              <a:t>Census Data</a:t>
            </a:r>
            <a:r>
              <a:rPr lang="en-US" sz="1400" dirty="0">
                <a:latin typeface="Century Gothic" panose="020B0502020202020204" pitchFamily="34" charset="0"/>
              </a:rPr>
              <a:t>: </a:t>
            </a:r>
            <a:r>
              <a:rPr lang="en-US" sz="1400" dirty="0">
                <a:latin typeface="Century Gothic" panose="020B0502020202020204" pitchFamily="34" charset="0"/>
                <a:hlinkClick r:id="rId2"/>
              </a:rPr>
              <a:t>US Census Bureau</a:t>
            </a:r>
            <a:r>
              <a:rPr lang="en-US" sz="1400" dirty="0">
                <a:latin typeface="Century Gothic" panose="020B0502020202020204" pitchFamily="34" charset="0"/>
              </a:rPr>
              <a:t> </a:t>
            </a:r>
          </a:p>
          <a:p>
            <a:r>
              <a:rPr lang="en-US" sz="1400" b="1" dirty="0">
                <a:latin typeface="Century Gothic" panose="020B0502020202020204" pitchFamily="34" charset="0"/>
              </a:rPr>
              <a:t>Mortality Data</a:t>
            </a:r>
            <a:r>
              <a:rPr lang="en-US" sz="1400" dirty="0">
                <a:latin typeface="Century Gothic" panose="020B0502020202020204" pitchFamily="34" charset="0"/>
              </a:rPr>
              <a:t>: </a:t>
            </a:r>
            <a:r>
              <a:rPr lang="en-US" sz="1400" dirty="0">
                <a:latin typeface="Century Gothic" panose="020B0502020202020204" pitchFamily="34" charset="0"/>
                <a:hlinkClick r:id="rId3"/>
              </a:rPr>
              <a:t>Institute for Health Metrics and Evaluation</a:t>
            </a:r>
            <a:endParaRPr lang="en-US" sz="1400" dirty="0">
              <a:latin typeface="Century Gothic" panose="020B0502020202020204" pitchFamily="34" charset="0"/>
            </a:endParaRPr>
          </a:p>
        </p:txBody>
      </p:sp>
      <p:sp>
        <p:nvSpPr>
          <p:cNvPr id="10" name="TextBox 9">
            <a:extLst>
              <a:ext uri="{FF2B5EF4-FFF2-40B4-BE49-F238E27FC236}">
                <a16:creationId xmlns:a16="http://schemas.microsoft.com/office/drawing/2014/main" id="{E57E8A79-DD56-4EF4-9FAC-E19D9C1D0D0D}"/>
              </a:ext>
            </a:extLst>
          </p:cNvPr>
          <p:cNvSpPr txBox="1"/>
          <p:nvPr/>
        </p:nvSpPr>
        <p:spPr>
          <a:xfrm>
            <a:off x="921974" y="2830725"/>
            <a:ext cx="1453546" cy="338554"/>
          </a:xfrm>
          <a:prstGeom prst="rect">
            <a:avLst/>
          </a:prstGeom>
          <a:noFill/>
        </p:spPr>
        <p:txBody>
          <a:bodyPr wrap="square" rtlCol="0">
            <a:spAutoFit/>
          </a:bodyPr>
          <a:lstStyle/>
          <a:p>
            <a:r>
              <a:rPr lang="en-US" sz="1400" b="1" dirty="0">
                <a:latin typeface="Century Gothic" panose="020B0502020202020204" pitchFamily="34" charset="0"/>
              </a:rPr>
              <a:t>Data </a:t>
            </a:r>
            <a:r>
              <a:rPr lang="en-US" sz="1600" b="1" dirty="0">
                <a:latin typeface="Century Gothic" panose="020B0502020202020204" pitchFamily="34" charset="0"/>
              </a:rPr>
              <a:t>Sources</a:t>
            </a:r>
            <a:endParaRPr lang="en-US" sz="1400" b="1" dirty="0">
              <a:latin typeface="Century Gothic" panose="020B0502020202020204" pitchFamily="34" charset="0"/>
            </a:endParaRPr>
          </a:p>
        </p:txBody>
      </p:sp>
      <p:sp>
        <p:nvSpPr>
          <p:cNvPr id="11" name="Rectangle: Top Corners Rounded 10">
            <a:extLst>
              <a:ext uri="{FF2B5EF4-FFF2-40B4-BE49-F238E27FC236}">
                <a16:creationId xmlns:a16="http://schemas.microsoft.com/office/drawing/2014/main" id="{5216956C-2935-40F7-B934-96623009BE24}"/>
              </a:ext>
            </a:extLst>
          </p:cNvPr>
          <p:cNvSpPr/>
          <p:nvPr/>
        </p:nvSpPr>
        <p:spPr>
          <a:xfrm>
            <a:off x="4866921" y="1277287"/>
            <a:ext cx="2142349" cy="2131183"/>
          </a:xfrm>
          <a:prstGeom prst="round2SameRect">
            <a:avLst/>
          </a:prstGeom>
          <a:solidFill>
            <a:schemeClr val="bg1"/>
          </a:solidFill>
          <a:ln>
            <a:solidFill>
              <a:srgbClr val="0F9FC4"/>
            </a:solid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12" name="TextBox 11">
            <a:extLst>
              <a:ext uri="{FF2B5EF4-FFF2-40B4-BE49-F238E27FC236}">
                <a16:creationId xmlns:a16="http://schemas.microsoft.com/office/drawing/2014/main" id="{D8F535B6-49F9-4587-B897-CAB19C0F8E22}"/>
              </a:ext>
            </a:extLst>
          </p:cNvPr>
          <p:cNvSpPr txBox="1"/>
          <p:nvPr/>
        </p:nvSpPr>
        <p:spPr>
          <a:xfrm>
            <a:off x="5145400" y="1336667"/>
            <a:ext cx="1777393" cy="338554"/>
          </a:xfrm>
          <a:prstGeom prst="rect">
            <a:avLst/>
          </a:prstGeom>
          <a:noFill/>
        </p:spPr>
        <p:txBody>
          <a:bodyPr wrap="square" rtlCol="0">
            <a:spAutoFit/>
          </a:bodyPr>
          <a:lstStyle/>
          <a:p>
            <a:r>
              <a:rPr lang="en-US" sz="1600" b="1" dirty="0">
                <a:latin typeface="Century Gothic" panose="020B0502020202020204" pitchFamily="34" charset="0"/>
                <a:hlinkClick r:id="rId4" action="ppaction://hlinkfile"/>
              </a:rPr>
              <a:t>Data</a:t>
            </a:r>
            <a:r>
              <a:rPr lang="en-US" sz="1400" b="1" dirty="0">
                <a:latin typeface="Century Gothic" panose="020B0502020202020204" pitchFamily="34" charset="0"/>
                <a:hlinkClick r:id="rId4" action="ppaction://hlinkfile"/>
              </a:rPr>
              <a:t> </a:t>
            </a:r>
            <a:r>
              <a:rPr lang="en-US" sz="1600" b="1" dirty="0">
                <a:latin typeface="Century Gothic" panose="020B0502020202020204" pitchFamily="34" charset="0"/>
                <a:hlinkClick r:id="rId4" action="ppaction://hlinkfile"/>
              </a:rPr>
              <a:t>Cleaning *</a:t>
            </a:r>
            <a:endParaRPr lang="en-US" sz="1400" b="1" dirty="0">
              <a:latin typeface="Century Gothic" panose="020B0502020202020204" pitchFamily="34" charset="0"/>
            </a:endParaRPr>
          </a:p>
        </p:txBody>
      </p:sp>
      <p:sp>
        <p:nvSpPr>
          <p:cNvPr id="13" name="TextBox 12">
            <a:extLst>
              <a:ext uri="{FF2B5EF4-FFF2-40B4-BE49-F238E27FC236}">
                <a16:creationId xmlns:a16="http://schemas.microsoft.com/office/drawing/2014/main" id="{7031EE1A-A441-4287-AA46-F347237FE8A5}"/>
              </a:ext>
            </a:extLst>
          </p:cNvPr>
          <p:cNvSpPr txBox="1"/>
          <p:nvPr/>
        </p:nvSpPr>
        <p:spPr>
          <a:xfrm>
            <a:off x="4962920" y="1803591"/>
            <a:ext cx="2142349"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entury Gothic" panose="020B0502020202020204" pitchFamily="34" charset="0"/>
              </a:rPr>
              <a:t>Rows with ‘</a:t>
            </a:r>
            <a:r>
              <a:rPr lang="en-US" sz="1400" b="1" dirty="0" smtClean="0">
                <a:latin typeface="Century Gothic" panose="020B0502020202020204" pitchFamily="34" charset="0"/>
              </a:rPr>
              <a:t>NA</a:t>
            </a:r>
            <a:r>
              <a:rPr lang="en-US" sz="1400" dirty="0" smtClean="0">
                <a:latin typeface="Century Gothic" panose="020B0502020202020204" pitchFamily="34" charset="0"/>
              </a:rPr>
              <a:t>’ values removed or </a:t>
            </a:r>
          </a:p>
          <a:p>
            <a:r>
              <a:rPr lang="en-US" sz="1400" dirty="0" smtClean="0">
                <a:latin typeface="Century Gothic" panose="020B0502020202020204" pitchFamily="34" charset="0"/>
              </a:rPr>
              <a:t>Treated with mean </a:t>
            </a:r>
          </a:p>
          <a:p>
            <a:r>
              <a:rPr lang="en-US" sz="1400" dirty="0" smtClean="0">
                <a:latin typeface="Century Gothic" panose="020B0502020202020204" pitchFamily="34" charset="0"/>
              </a:rPr>
              <a:t>value </a:t>
            </a:r>
          </a:p>
          <a:p>
            <a:pPr marL="285750" indent="-285750">
              <a:buFont typeface="Arial" panose="020B0604020202020204" pitchFamily="34" charset="0"/>
              <a:buChar char="•"/>
            </a:pPr>
            <a:r>
              <a:rPr lang="en-US" sz="1400" dirty="0" smtClean="0">
                <a:latin typeface="Century Gothic" panose="020B0502020202020204" pitchFamily="34" charset="0"/>
              </a:rPr>
              <a:t>Removing </a:t>
            </a:r>
            <a:r>
              <a:rPr lang="en-US" sz="1400" b="1" dirty="0">
                <a:latin typeface="Century Gothic" panose="020B0502020202020204" pitchFamily="34" charset="0"/>
              </a:rPr>
              <a:t>spaces</a:t>
            </a:r>
          </a:p>
          <a:p>
            <a:pPr marL="285750" indent="-285750">
              <a:buFont typeface="Arial" panose="020B0604020202020204" pitchFamily="34" charset="0"/>
              <a:buChar char="•"/>
            </a:pPr>
            <a:r>
              <a:rPr lang="en-US" sz="1400" dirty="0">
                <a:latin typeface="Century Gothic" panose="020B0502020202020204" pitchFamily="34" charset="0"/>
              </a:rPr>
              <a:t>Making counties </a:t>
            </a:r>
            <a:r>
              <a:rPr lang="en-US" sz="1400" b="1" dirty="0">
                <a:latin typeface="Century Gothic" panose="020B0502020202020204" pitchFamily="34" charset="0"/>
              </a:rPr>
              <a:t>unique</a:t>
            </a:r>
            <a:r>
              <a:rPr lang="en-US" sz="1400" dirty="0">
                <a:latin typeface="Century Gothic" panose="020B0502020202020204" pitchFamily="34" charset="0"/>
              </a:rPr>
              <a:t> </a:t>
            </a:r>
          </a:p>
          <a:p>
            <a:pPr marL="285750" indent="-285750">
              <a:buFont typeface="Arial" panose="020B0604020202020204" pitchFamily="34" charset="0"/>
              <a:buChar char="•"/>
            </a:pPr>
            <a:endParaRPr lang="en-US" sz="1400" dirty="0">
              <a:latin typeface="Century Gothic" panose="020B0502020202020204" pitchFamily="34" charset="0"/>
            </a:endParaRPr>
          </a:p>
        </p:txBody>
      </p:sp>
      <p:pic>
        <p:nvPicPr>
          <p:cNvPr id="6" name="Picture 5" descr="A picture containing kitchenware&#10;&#10;Description automatically generated">
            <a:extLst>
              <a:ext uri="{FF2B5EF4-FFF2-40B4-BE49-F238E27FC236}">
                <a16:creationId xmlns:a16="http://schemas.microsoft.com/office/drawing/2014/main" id="{A2FCF4DE-1641-4865-8415-EDFFC9D89F5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86620" y="2171023"/>
            <a:ext cx="1174008" cy="762624"/>
          </a:xfrm>
          <a:prstGeom prst="rect">
            <a:avLst/>
          </a:prstGeom>
        </p:spPr>
      </p:pic>
      <p:pic>
        <p:nvPicPr>
          <p:cNvPr id="15" name="Graphic 14">
            <a:extLst>
              <a:ext uri="{FF2B5EF4-FFF2-40B4-BE49-F238E27FC236}">
                <a16:creationId xmlns:a16="http://schemas.microsoft.com/office/drawing/2014/main" id="{7D1409EB-771D-4C3D-9E4D-8F3BB7809DD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432953" y="1045806"/>
            <a:ext cx="762227" cy="762227"/>
          </a:xfrm>
          <a:prstGeom prst="rect">
            <a:avLst/>
          </a:prstGeom>
        </p:spPr>
      </p:pic>
      <p:sp>
        <p:nvSpPr>
          <p:cNvPr id="17" name="Rectangle: Top Corners Rounded 16">
            <a:extLst>
              <a:ext uri="{FF2B5EF4-FFF2-40B4-BE49-F238E27FC236}">
                <a16:creationId xmlns:a16="http://schemas.microsoft.com/office/drawing/2014/main" id="{A5BA0681-3085-4708-B0CA-B29186250A9A}"/>
              </a:ext>
            </a:extLst>
          </p:cNvPr>
          <p:cNvSpPr/>
          <p:nvPr/>
        </p:nvSpPr>
        <p:spPr>
          <a:xfrm>
            <a:off x="8813801" y="2720797"/>
            <a:ext cx="2142349" cy="2126442"/>
          </a:xfrm>
          <a:prstGeom prst="round2SameRect">
            <a:avLst/>
          </a:prstGeom>
          <a:solidFill>
            <a:schemeClr val="bg1"/>
          </a:solidFill>
          <a:ln>
            <a:solidFill>
              <a:srgbClr val="0F9FC4"/>
            </a:solid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18" name="TextBox 17">
            <a:extLst>
              <a:ext uri="{FF2B5EF4-FFF2-40B4-BE49-F238E27FC236}">
                <a16:creationId xmlns:a16="http://schemas.microsoft.com/office/drawing/2014/main" id="{423975CA-DECB-4FC5-8943-A316C0CDE638}"/>
              </a:ext>
            </a:extLst>
          </p:cNvPr>
          <p:cNvSpPr txBox="1"/>
          <p:nvPr/>
        </p:nvSpPr>
        <p:spPr>
          <a:xfrm>
            <a:off x="9056593" y="3087883"/>
            <a:ext cx="1736075"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entury Gothic" panose="020B0502020202020204" pitchFamily="34" charset="0"/>
              </a:rPr>
              <a:t>Records with blank </a:t>
            </a:r>
            <a:r>
              <a:rPr lang="en-US" sz="1400" dirty="0" smtClean="0">
                <a:latin typeface="Century Gothic" panose="020B0502020202020204" pitchFamily="34" charset="0"/>
              </a:rPr>
              <a:t>spaces treated with mean value</a:t>
            </a:r>
            <a:endParaRPr lang="en-US" sz="1400" dirty="0">
              <a:latin typeface="Century Gothic" panose="020B0502020202020204" pitchFamily="34" charset="0"/>
            </a:endParaRPr>
          </a:p>
          <a:p>
            <a:pPr marL="285750" indent="-285750">
              <a:buFont typeface="Arial" panose="020B0604020202020204" pitchFamily="34" charset="0"/>
              <a:buChar char="•"/>
            </a:pPr>
            <a:r>
              <a:rPr lang="en-US" sz="1400" dirty="0">
                <a:latin typeface="Century Gothic" panose="020B0502020202020204" pitchFamily="34" charset="0"/>
              </a:rPr>
              <a:t>Imported Data in CSV files</a:t>
            </a:r>
          </a:p>
        </p:txBody>
      </p:sp>
      <p:sp>
        <p:nvSpPr>
          <p:cNvPr id="19" name="TextBox 18">
            <a:extLst>
              <a:ext uri="{FF2B5EF4-FFF2-40B4-BE49-F238E27FC236}">
                <a16:creationId xmlns:a16="http://schemas.microsoft.com/office/drawing/2014/main" id="{FB812B98-0AF0-4B15-B71F-38BBC043FA83}"/>
              </a:ext>
            </a:extLst>
          </p:cNvPr>
          <p:cNvSpPr txBox="1"/>
          <p:nvPr/>
        </p:nvSpPr>
        <p:spPr>
          <a:xfrm>
            <a:off x="9087567" y="2720797"/>
            <a:ext cx="1594810" cy="307777"/>
          </a:xfrm>
          <a:prstGeom prst="rect">
            <a:avLst/>
          </a:prstGeom>
          <a:noFill/>
        </p:spPr>
        <p:txBody>
          <a:bodyPr wrap="square" rtlCol="0">
            <a:spAutoFit/>
          </a:bodyPr>
          <a:lstStyle/>
          <a:p>
            <a:pPr algn="ctr"/>
            <a:r>
              <a:rPr lang="en-US" sz="1400" b="1" dirty="0" smtClean="0">
                <a:latin typeface="Century Gothic" panose="020B0502020202020204" pitchFamily="34" charset="0"/>
              </a:rPr>
              <a:t>ETL</a:t>
            </a:r>
            <a:endParaRPr lang="en-US" sz="1400" b="1" dirty="0">
              <a:latin typeface="Century Gothic" panose="020B0502020202020204" pitchFamily="34" charset="0"/>
            </a:endParaRPr>
          </a:p>
        </p:txBody>
      </p:sp>
      <p:pic>
        <p:nvPicPr>
          <p:cNvPr id="21" name="Picture 20" descr="A close up of a logo&#10;&#10;Description automatically generated">
            <a:extLst>
              <a:ext uri="{FF2B5EF4-FFF2-40B4-BE49-F238E27FC236}">
                <a16:creationId xmlns:a16="http://schemas.microsoft.com/office/drawing/2014/main" id="{BB42FDB6-DD8F-41B1-A6D0-5E959AE1E6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82377" y="3547105"/>
            <a:ext cx="862611" cy="862611"/>
          </a:xfrm>
          <a:prstGeom prst="rect">
            <a:avLst/>
          </a:prstGeom>
        </p:spPr>
      </p:pic>
      <p:pic>
        <p:nvPicPr>
          <p:cNvPr id="23" name="Picture 22" descr="A close up of a logo&#10;&#10;Description automatically generated">
            <a:extLst>
              <a:ext uri="{FF2B5EF4-FFF2-40B4-BE49-F238E27FC236}">
                <a16:creationId xmlns:a16="http://schemas.microsoft.com/office/drawing/2014/main" id="{22AF232A-4662-42AF-A831-B50E598688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3309" y="2460667"/>
            <a:ext cx="727919" cy="727919"/>
          </a:xfrm>
          <a:prstGeom prst="rect">
            <a:avLst/>
          </a:prstGeom>
        </p:spPr>
      </p:pic>
      <p:sp>
        <p:nvSpPr>
          <p:cNvPr id="24" name="Rectangle: Top Corners Rounded 23">
            <a:extLst>
              <a:ext uri="{FF2B5EF4-FFF2-40B4-BE49-F238E27FC236}">
                <a16:creationId xmlns:a16="http://schemas.microsoft.com/office/drawing/2014/main" id="{A2B12619-A33F-450C-8B36-A4035C13F7E6}"/>
              </a:ext>
            </a:extLst>
          </p:cNvPr>
          <p:cNvSpPr/>
          <p:nvPr/>
        </p:nvSpPr>
        <p:spPr>
          <a:xfrm>
            <a:off x="4094919" y="4567987"/>
            <a:ext cx="3922646" cy="1469699"/>
          </a:xfrm>
          <a:prstGeom prst="round2SameRect">
            <a:avLst/>
          </a:prstGeom>
          <a:solidFill>
            <a:schemeClr val="bg1"/>
          </a:solidFill>
          <a:ln>
            <a:solidFill>
              <a:srgbClr val="0F9FC4"/>
            </a:solid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25" name="TextBox 24">
            <a:extLst>
              <a:ext uri="{FF2B5EF4-FFF2-40B4-BE49-F238E27FC236}">
                <a16:creationId xmlns:a16="http://schemas.microsoft.com/office/drawing/2014/main" id="{A841A7FE-B2BE-41AC-95A7-F8DFD5BB7226}"/>
              </a:ext>
            </a:extLst>
          </p:cNvPr>
          <p:cNvSpPr txBox="1"/>
          <p:nvPr/>
        </p:nvSpPr>
        <p:spPr>
          <a:xfrm>
            <a:off x="4379208" y="4707216"/>
            <a:ext cx="3309775"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hlinkClick r:id="rId10" action="ppaction://hlinkfile"/>
              </a:rPr>
              <a:t>Troubleshooting/ lessons learned*</a:t>
            </a:r>
            <a:endParaRPr lang="en-US" sz="1400" b="1" dirty="0">
              <a:latin typeface="Century Gothic" panose="020B0502020202020204" pitchFamily="34" charset="0"/>
            </a:endParaRPr>
          </a:p>
        </p:txBody>
      </p:sp>
      <p:sp>
        <p:nvSpPr>
          <p:cNvPr id="26" name="TextBox 25">
            <a:extLst>
              <a:ext uri="{FF2B5EF4-FFF2-40B4-BE49-F238E27FC236}">
                <a16:creationId xmlns:a16="http://schemas.microsoft.com/office/drawing/2014/main" id="{A5E44DFF-D028-4C81-B4A1-9A945F4765EB}"/>
              </a:ext>
            </a:extLst>
          </p:cNvPr>
          <p:cNvSpPr txBox="1"/>
          <p:nvPr/>
        </p:nvSpPr>
        <p:spPr>
          <a:xfrm>
            <a:off x="4134677" y="5234449"/>
            <a:ext cx="392264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entury Gothic" panose="020B0502020202020204" pitchFamily="34" charset="0"/>
              </a:rPr>
              <a:t>Secured file Upload Path : </a:t>
            </a:r>
            <a:r>
              <a:rPr lang="en-US" sz="1400" i="1" dirty="0" err="1">
                <a:latin typeface="Calibri" panose="020F0502020204030204" pitchFamily="34" charset="0"/>
                <a:cs typeface="Calibri" panose="020F0502020204030204" pitchFamily="34" charset="0"/>
              </a:rPr>
              <a:t>secure_</a:t>
            </a:r>
            <a:r>
              <a:rPr lang="en-US" sz="1400" i="1" dirty="0" err="1">
                <a:latin typeface="Century Gothic" panose="020B0502020202020204" pitchFamily="34" charset="0"/>
                <a:cs typeface="Calibri" panose="020F0502020204030204" pitchFamily="34" charset="0"/>
              </a:rPr>
              <a:t>file</a:t>
            </a:r>
            <a:r>
              <a:rPr lang="en-US" sz="1400" i="1" dirty="0" err="1">
                <a:latin typeface="Calibri" panose="020F0502020204030204" pitchFamily="34" charset="0"/>
                <a:cs typeface="Calibri" panose="020F0502020204030204" pitchFamily="34" charset="0"/>
              </a:rPr>
              <a:t>_priv</a:t>
            </a:r>
            <a:endParaRPr lang="en-US" sz="14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err="1">
                <a:latin typeface="Century Gothic" panose="020B0502020202020204" pitchFamily="34" charset="0"/>
              </a:rPr>
              <a:t>sql_mode</a:t>
            </a:r>
            <a:r>
              <a:rPr lang="en-US" sz="1400" i="1" dirty="0">
                <a:latin typeface="Century Gothic" panose="020B0502020202020204" pitchFamily="34" charset="0"/>
              </a:rPr>
              <a:t>=('ONLY_FULL_GROUP_BY','')</a:t>
            </a:r>
          </a:p>
        </p:txBody>
      </p:sp>
      <p:sp>
        <p:nvSpPr>
          <p:cNvPr id="33" name="Arrow: Circular 32">
            <a:extLst>
              <a:ext uri="{FF2B5EF4-FFF2-40B4-BE49-F238E27FC236}">
                <a16:creationId xmlns:a16="http://schemas.microsoft.com/office/drawing/2014/main" id="{0144EC4E-8444-4759-837C-36C67CBCADA0}"/>
              </a:ext>
            </a:extLst>
          </p:cNvPr>
          <p:cNvSpPr/>
          <p:nvPr/>
        </p:nvSpPr>
        <p:spPr>
          <a:xfrm rot="18382488">
            <a:off x="2542705" y="1159546"/>
            <a:ext cx="2663398" cy="2910096"/>
          </a:xfrm>
          <a:prstGeom prst="circularArrow">
            <a:avLst>
              <a:gd name="adj1" fmla="val 12500"/>
              <a:gd name="adj2" fmla="val 1142319"/>
              <a:gd name="adj3" fmla="val 20457681"/>
              <a:gd name="adj4" fmla="val 13800339"/>
              <a:gd name="adj5" fmla="val 12500"/>
            </a:avLst>
          </a:prstGeom>
          <a:solidFill>
            <a:srgbClr val="47CAEF">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Arrow: Circular 33">
            <a:extLst>
              <a:ext uri="{FF2B5EF4-FFF2-40B4-BE49-F238E27FC236}">
                <a16:creationId xmlns:a16="http://schemas.microsoft.com/office/drawing/2014/main" id="{3ACBCB1D-443B-48B0-A925-5AC27DD1B7D8}"/>
              </a:ext>
            </a:extLst>
          </p:cNvPr>
          <p:cNvSpPr/>
          <p:nvPr/>
        </p:nvSpPr>
        <p:spPr>
          <a:xfrm rot="21067418">
            <a:off x="6746565" y="1113805"/>
            <a:ext cx="2663398" cy="2910096"/>
          </a:xfrm>
          <a:prstGeom prst="circularArrow">
            <a:avLst>
              <a:gd name="adj1" fmla="val 12500"/>
              <a:gd name="adj2" fmla="val 1142319"/>
              <a:gd name="adj3" fmla="val 20457681"/>
              <a:gd name="adj4" fmla="val 13800339"/>
              <a:gd name="adj5" fmla="val 12500"/>
            </a:avLst>
          </a:prstGeom>
          <a:solidFill>
            <a:srgbClr val="47CAEF">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8" name="Picture 37" descr="A close up of a sign&#10;&#10;Description automatically generated">
            <a:extLst>
              <a:ext uri="{FF2B5EF4-FFF2-40B4-BE49-F238E27FC236}">
                <a16:creationId xmlns:a16="http://schemas.microsoft.com/office/drawing/2014/main" id="{0221599F-139F-4665-96EA-8D4D3B9F83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9369" y="4211960"/>
            <a:ext cx="1225190" cy="1225190"/>
          </a:xfrm>
          <a:prstGeom prst="rect">
            <a:avLst/>
          </a:prstGeom>
        </p:spPr>
      </p:pic>
      <p:sp>
        <p:nvSpPr>
          <p:cNvPr id="39" name="Rectangle 38">
            <a:extLst>
              <a:ext uri="{FF2B5EF4-FFF2-40B4-BE49-F238E27FC236}">
                <a16:creationId xmlns:a16="http://schemas.microsoft.com/office/drawing/2014/main" id="{A07CC329-9985-4A23-B4F4-751F9C4EC521}"/>
              </a:ext>
            </a:extLst>
          </p:cNvPr>
          <p:cNvSpPr/>
          <p:nvPr/>
        </p:nvSpPr>
        <p:spPr>
          <a:xfrm>
            <a:off x="254391" y="449385"/>
            <a:ext cx="9297572" cy="584775"/>
          </a:xfrm>
          <a:prstGeom prst="rect">
            <a:avLst/>
          </a:prstGeom>
        </p:spPr>
        <p:txBody>
          <a:bodyPr wrap="square">
            <a:spAutoFit/>
          </a:bodyPr>
          <a:lstStyle/>
          <a:p>
            <a:r>
              <a:rPr lang="en-US" sz="3200" b="1" dirty="0">
                <a:latin typeface="Century Gothic" panose="020B0502020202020204" pitchFamily="34" charset="0"/>
              </a:rPr>
              <a:t>Data Understanding</a:t>
            </a:r>
            <a:endParaRPr lang="en-US" sz="3200" b="1" dirty="0"/>
          </a:p>
        </p:txBody>
      </p:sp>
    </p:spTree>
    <p:extLst>
      <p:ext uri="{BB962C8B-B14F-4D97-AF65-F5344CB8AC3E}">
        <p14:creationId xmlns:p14="http://schemas.microsoft.com/office/powerpoint/2010/main" val="23646803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1637</TotalTime>
  <Words>1210</Words>
  <Application>Microsoft Office PowerPoint</Application>
  <PresentationFormat>Widescreen</PresentationFormat>
  <Paragraphs>257</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Concentration of Child Poverty VS USA Average:</vt:lpstr>
      <vt:lpstr>PowerPoint Presentation</vt:lpstr>
      <vt:lpstr>PowerPoint Presentation</vt:lpstr>
      <vt:lpstr>PowerPoint Presentation</vt:lpstr>
      <vt:lpstr>It is interesting to observe that the variation of “Mental and substance use disorders” has almost no negative values. That means that almost no State except DOC, South Carolina, Florida, Alaska, South Dakota has decreased their consumption of substances: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Solanki, Harsh;madakasira pradeep kumar</dc:creator>
  <cp:lastModifiedBy>Solanki, Harsh</cp:lastModifiedBy>
  <cp:revision>161</cp:revision>
  <dcterms:created xsi:type="dcterms:W3CDTF">2019-09-16T12:12:05Z</dcterms:created>
  <dcterms:modified xsi:type="dcterms:W3CDTF">2019-09-19T03:05:34Z</dcterms:modified>
</cp:coreProperties>
</file>